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85" r:id="rId6"/>
    <p:sldId id="283" r:id="rId7"/>
    <p:sldId id="286" r:id="rId8"/>
    <p:sldId id="284" r:id="rId9"/>
    <p:sldId id="303" r:id="rId10"/>
    <p:sldId id="304" r:id="rId11"/>
    <p:sldId id="296" r:id="rId12"/>
    <p:sldId id="290" r:id="rId13"/>
    <p:sldId id="305" r:id="rId14"/>
    <p:sldId id="306" r:id="rId15"/>
    <p:sldId id="307" r:id="rId16"/>
  </p:sldIdLst>
  <p:sldSz cx="9144000" cy="5143500" type="screen16x9"/>
  <p:notesSz cx="5143500" cy="91440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ILLOT Barbara" initials="GB" lastIdx="1" clrIdx="0">
    <p:extLst>
      <p:ext uri="{19B8F6BF-5375-455C-9EA6-DF929625EA0E}">
        <p15:presenceInfo xmlns:p15="http://schemas.microsoft.com/office/powerpoint/2012/main" userId="S-1-5-21-842750363-2091655052-879972363-179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81FA4-366F-4391-BE32-B0A01396CAAC}" v="103" dt="2021-12-07T15:55:43.666"/>
    <p1510:client id="{1826E674-FF18-4C61-A8A7-B3C0603D2396}" v="599" dt="2021-12-07T15:50:40.041"/>
    <p1510:client id="{9233C832-7661-480F-86E1-CE0418DD6ED0}" v="10" dt="2021-12-07T15:51:07.8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2" d="100"/>
          <a:sy n="162" d="100"/>
        </p:scale>
        <p:origin x="114"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RMET-QUINET Yvan" userId="S::yvan.fermet-quinet@onisep.fr::bbee4405-a645-4df7-abd4-998390e62abe" providerId="AD" clId="Web-{1826E674-FF18-4C61-A8A7-B3C0603D2396}"/>
    <pc:docChg chg="modSld">
      <pc:chgData name="FERMET-QUINET Yvan" userId="S::yvan.fermet-quinet@onisep.fr::bbee4405-a645-4df7-abd4-998390e62abe" providerId="AD" clId="Web-{1826E674-FF18-4C61-A8A7-B3C0603D2396}" dt="2021-12-07T15:50:36.681" v="440" actId="20577"/>
      <pc:docMkLst>
        <pc:docMk/>
      </pc:docMkLst>
      <pc:sldChg chg="modSp">
        <pc:chgData name="FERMET-QUINET Yvan" userId="S::yvan.fermet-quinet@onisep.fr::bbee4405-a645-4df7-abd4-998390e62abe" providerId="AD" clId="Web-{1826E674-FF18-4C61-A8A7-B3C0603D2396}" dt="2021-12-07T15:50:36.681" v="440" actId="20577"/>
        <pc:sldMkLst>
          <pc:docMk/>
          <pc:sldMk cId="3428669181" sldId="285"/>
        </pc:sldMkLst>
        <pc:spChg chg="mod">
          <ac:chgData name="FERMET-QUINET Yvan" userId="S::yvan.fermet-quinet@onisep.fr::bbee4405-a645-4df7-abd4-998390e62abe" providerId="AD" clId="Web-{1826E674-FF18-4C61-A8A7-B3C0603D2396}" dt="2021-12-07T15:50:36.681" v="440" actId="20577"/>
          <ac:spMkLst>
            <pc:docMk/>
            <pc:sldMk cId="3428669181" sldId="285"/>
            <ac:spMk id="4" creationId="{E1E6F1D8-19E2-44C3-8E01-DA4848C74009}"/>
          </ac:spMkLst>
        </pc:spChg>
      </pc:sldChg>
      <pc:sldChg chg="modSp">
        <pc:chgData name="FERMET-QUINET Yvan" userId="S::yvan.fermet-quinet@onisep.fr::bbee4405-a645-4df7-abd4-998390e62abe" providerId="AD" clId="Web-{1826E674-FF18-4C61-A8A7-B3C0603D2396}" dt="2021-12-07T15:16:07.852" v="71" actId="14100"/>
        <pc:sldMkLst>
          <pc:docMk/>
          <pc:sldMk cId="77555786" sldId="290"/>
        </pc:sldMkLst>
        <pc:spChg chg="mod">
          <ac:chgData name="FERMET-QUINET Yvan" userId="S::yvan.fermet-quinet@onisep.fr::bbee4405-a645-4df7-abd4-998390e62abe" providerId="AD" clId="Web-{1826E674-FF18-4C61-A8A7-B3C0603D2396}" dt="2021-12-07T15:16:07.852" v="71" actId="14100"/>
          <ac:spMkLst>
            <pc:docMk/>
            <pc:sldMk cId="77555786" sldId="290"/>
            <ac:spMk id="12" creationId="{CF64DD27-BC3B-4071-82D1-8ADEC1AE446A}"/>
          </ac:spMkLst>
        </pc:spChg>
      </pc:sldChg>
      <pc:sldChg chg="modSp">
        <pc:chgData name="FERMET-QUINET Yvan" userId="S::yvan.fermet-quinet@onisep.fr::bbee4405-a645-4df7-abd4-998390e62abe" providerId="AD" clId="Web-{1826E674-FF18-4C61-A8A7-B3C0603D2396}" dt="2021-12-07T15:15:46.632" v="67" actId="14100"/>
        <pc:sldMkLst>
          <pc:docMk/>
          <pc:sldMk cId="2814908919" sldId="296"/>
        </pc:sldMkLst>
        <pc:spChg chg="mod">
          <ac:chgData name="FERMET-QUINET Yvan" userId="S::yvan.fermet-quinet@onisep.fr::bbee4405-a645-4df7-abd4-998390e62abe" providerId="AD" clId="Web-{1826E674-FF18-4C61-A8A7-B3C0603D2396}" dt="2021-12-07T15:15:46.632" v="67" actId="14100"/>
          <ac:spMkLst>
            <pc:docMk/>
            <pc:sldMk cId="2814908919" sldId="296"/>
            <ac:spMk id="5" creationId="{9C4DCE28-ACEF-4F11-8E69-977536758D95}"/>
          </ac:spMkLst>
        </pc:spChg>
      </pc:sldChg>
      <pc:sldChg chg="modSp">
        <pc:chgData name="FERMET-QUINET Yvan" userId="S::yvan.fermet-quinet@onisep.fr::bbee4405-a645-4df7-abd4-998390e62abe" providerId="AD" clId="Web-{1826E674-FF18-4C61-A8A7-B3C0603D2396}" dt="2021-12-07T15:36:52.897" v="381" actId="14100"/>
        <pc:sldMkLst>
          <pc:docMk/>
          <pc:sldMk cId="4028865278" sldId="303"/>
        </pc:sldMkLst>
        <pc:spChg chg="mod">
          <ac:chgData name="FERMET-QUINET Yvan" userId="S::yvan.fermet-quinet@onisep.fr::bbee4405-a645-4df7-abd4-998390e62abe" providerId="AD" clId="Web-{1826E674-FF18-4C61-A8A7-B3C0603D2396}" dt="2021-12-07T15:36:52.897" v="381" actId="14100"/>
          <ac:spMkLst>
            <pc:docMk/>
            <pc:sldMk cId="4028865278" sldId="303"/>
            <ac:spMk id="5" creationId="{9C4DCE28-ACEF-4F11-8E69-977536758D95}"/>
          </ac:spMkLst>
        </pc:spChg>
      </pc:sldChg>
      <pc:sldChg chg="modSp">
        <pc:chgData name="FERMET-QUINET Yvan" userId="S::yvan.fermet-quinet@onisep.fr::bbee4405-a645-4df7-abd4-998390e62abe" providerId="AD" clId="Web-{1826E674-FF18-4C61-A8A7-B3C0603D2396}" dt="2021-12-07T15:45:57.805" v="433" actId="20577"/>
        <pc:sldMkLst>
          <pc:docMk/>
          <pc:sldMk cId="1457820219" sldId="304"/>
        </pc:sldMkLst>
        <pc:spChg chg="mod">
          <ac:chgData name="FERMET-QUINET Yvan" userId="S::yvan.fermet-quinet@onisep.fr::bbee4405-a645-4df7-abd4-998390e62abe" providerId="AD" clId="Web-{1826E674-FF18-4C61-A8A7-B3C0603D2396}" dt="2021-12-07T15:36:31.255" v="377" actId="14100"/>
          <ac:spMkLst>
            <pc:docMk/>
            <pc:sldMk cId="1457820219" sldId="304"/>
            <ac:spMk id="5" creationId="{9C4DCE28-ACEF-4F11-8E69-977536758D95}"/>
          </ac:spMkLst>
        </pc:spChg>
        <pc:spChg chg="mod">
          <ac:chgData name="FERMET-QUINET Yvan" userId="S::yvan.fermet-quinet@onisep.fr::bbee4405-a645-4df7-abd4-998390e62abe" providerId="AD" clId="Web-{1826E674-FF18-4C61-A8A7-B3C0603D2396}" dt="2021-12-07T15:45:57.805" v="433" actId="20577"/>
          <ac:spMkLst>
            <pc:docMk/>
            <pc:sldMk cId="1457820219" sldId="304"/>
            <ac:spMk id="6" creationId="{B0E9D955-1DB6-498E-AFD0-0B80B627AA64}"/>
          </ac:spMkLst>
        </pc:spChg>
      </pc:sldChg>
      <pc:sldChg chg="modSp">
        <pc:chgData name="FERMET-QUINET Yvan" userId="S::yvan.fermet-quinet@onisep.fr::bbee4405-a645-4df7-abd4-998390e62abe" providerId="AD" clId="Web-{1826E674-FF18-4C61-A8A7-B3C0603D2396}" dt="2021-12-07T15:28:21.053" v="212" actId="20577"/>
        <pc:sldMkLst>
          <pc:docMk/>
          <pc:sldMk cId="2487163640" sldId="305"/>
        </pc:sldMkLst>
        <pc:spChg chg="mod">
          <ac:chgData name="FERMET-QUINET Yvan" userId="S::yvan.fermet-quinet@onisep.fr::bbee4405-a645-4df7-abd4-998390e62abe" providerId="AD" clId="Web-{1826E674-FF18-4C61-A8A7-B3C0603D2396}" dt="2021-12-07T15:18:31.361" v="129" actId="14100"/>
          <ac:spMkLst>
            <pc:docMk/>
            <pc:sldMk cId="2487163640" sldId="305"/>
            <ac:spMk id="5" creationId="{9C4DCE28-ACEF-4F11-8E69-977536758D95}"/>
          </ac:spMkLst>
        </pc:spChg>
        <pc:spChg chg="mod">
          <ac:chgData name="FERMET-QUINET Yvan" userId="S::yvan.fermet-quinet@onisep.fr::bbee4405-a645-4df7-abd4-998390e62abe" providerId="AD" clId="Web-{1826E674-FF18-4C61-A8A7-B3C0603D2396}" dt="2021-12-07T15:22:49.111" v="136" actId="20577"/>
          <ac:spMkLst>
            <pc:docMk/>
            <pc:sldMk cId="2487163640" sldId="305"/>
            <ac:spMk id="6" creationId="{B0431229-ACE7-4B62-B491-F3FDF5643B87}"/>
          </ac:spMkLst>
        </pc:spChg>
        <pc:spChg chg="mod">
          <ac:chgData name="FERMET-QUINET Yvan" userId="S::yvan.fermet-quinet@onisep.fr::bbee4405-a645-4df7-abd4-998390e62abe" providerId="AD" clId="Web-{1826E674-FF18-4C61-A8A7-B3C0603D2396}" dt="2021-12-07T15:28:21.053" v="212" actId="20577"/>
          <ac:spMkLst>
            <pc:docMk/>
            <pc:sldMk cId="2487163640" sldId="305"/>
            <ac:spMk id="7" creationId="{1D4D97AB-0B58-4448-857A-F1636A73938A}"/>
          </ac:spMkLst>
        </pc:spChg>
      </pc:sldChg>
      <pc:sldChg chg="addSp modSp">
        <pc:chgData name="FERMET-QUINET Yvan" userId="S::yvan.fermet-quinet@onisep.fr::bbee4405-a645-4df7-abd4-998390e62abe" providerId="AD" clId="Web-{1826E674-FF18-4C61-A8A7-B3C0603D2396}" dt="2021-12-07T15:32:24.536" v="370" actId="1076"/>
        <pc:sldMkLst>
          <pc:docMk/>
          <pc:sldMk cId="1975116986" sldId="306"/>
        </pc:sldMkLst>
        <pc:spChg chg="mod">
          <ac:chgData name="FERMET-QUINET Yvan" userId="S::yvan.fermet-quinet@onisep.fr::bbee4405-a645-4df7-abd4-998390e62abe" providerId="AD" clId="Web-{1826E674-FF18-4C61-A8A7-B3C0603D2396}" dt="2021-12-07T15:24:47.946" v="157" actId="14100"/>
          <ac:spMkLst>
            <pc:docMk/>
            <pc:sldMk cId="1975116986" sldId="306"/>
            <ac:spMk id="5" creationId="{9C4DCE28-ACEF-4F11-8E69-977536758D95}"/>
          </ac:spMkLst>
        </pc:spChg>
        <pc:spChg chg="mod">
          <ac:chgData name="FERMET-QUINET Yvan" userId="S::yvan.fermet-quinet@onisep.fr::bbee4405-a645-4df7-abd4-998390e62abe" providerId="AD" clId="Web-{1826E674-FF18-4C61-A8A7-B3C0603D2396}" dt="2021-12-07T15:32:24.536" v="370" actId="1076"/>
          <ac:spMkLst>
            <pc:docMk/>
            <pc:sldMk cId="1975116986" sldId="306"/>
            <ac:spMk id="6" creationId="{49F2F781-2940-45A0-8669-9E0A4E8B29DF}"/>
          </ac:spMkLst>
        </pc:spChg>
        <pc:spChg chg="mod">
          <ac:chgData name="FERMET-QUINET Yvan" userId="S::yvan.fermet-quinet@onisep.fr::bbee4405-a645-4df7-abd4-998390e62abe" providerId="AD" clId="Web-{1826E674-FF18-4C61-A8A7-B3C0603D2396}" dt="2021-12-07T15:32:20.693" v="369" actId="1076"/>
          <ac:spMkLst>
            <pc:docMk/>
            <pc:sldMk cId="1975116986" sldId="306"/>
            <ac:spMk id="7" creationId="{521A13FA-6F11-4DD5-B6F5-DCF4B089D6A6}"/>
          </ac:spMkLst>
        </pc:spChg>
        <pc:spChg chg="mod">
          <ac:chgData name="FERMET-QUINET Yvan" userId="S::yvan.fermet-quinet@onisep.fr::bbee4405-a645-4df7-abd4-998390e62abe" providerId="AD" clId="Web-{1826E674-FF18-4C61-A8A7-B3C0603D2396}" dt="2021-12-07T15:29:14.744" v="228" actId="14100"/>
          <ac:spMkLst>
            <pc:docMk/>
            <pc:sldMk cId="1975116986" sldId="306"/>
            <ac:spMk id="8" creationId="{898BA7F1-FF0A-4E50-9D91-0149E32C39A8}"/>
          </ac:spMkLst>
        </pc:spChg>
        <pc:spChg chg="add mod">
          <ac:chgData name="FERMET-QUINET Yvan" userId="S::yvan.fermet-quinet@onisep.fr::bbee4405-a645-4df7-abd4-998390e62abe" providerId="AD" clId="Web-{1826E674-FF18-4C61-A8A7-B3C0603D2396}" dt="2021-12-07T15:32:17.661" v="368" actId="20577"/>
          <ac:spMkLst>
            <pc:docMk/>
            <pc:sldMk cId="1975116986" sldId="306"/>
            <ac:spMk id="10" creationId="{FCB07E4F-9566-47BB-A963-381D6A510B23}"/>
          </ac:spMkLst>
        </pc:spChg>
      </pc:sldChg>
    </pc:docChg>
  </pc:docChgLst>
  <pc:docChgLst>
    <pc:chgData name="BUI Sophie" userId="S::sophie.bui@onisep.fr::9d3a76b4-c05c-400d-8ad2-bf123137f0e6" providerId="AD" clId="Web-{9233C832-7661-480F-86E1-CE0418DD6ED0}"/>
    <pc:docChg chg="modSld">
      <pc:chgData name="BUI Sophie" userId="S::sophie.bui@onisep.fr::9d3a76b4-c05c-400d-8ad2-bf123137f0e6" providerId="AD" clId="Web-{9233C832-7661-480F-86E1-CE0418DD6ED0}" dt="2021-12-07T15:51:07.881" v="4" actId="20577"/>
      <pc:docMkLst>
        <pc:docMk/>
      </pc:docMkLst>
      <pc:sldChg chg="modSp">
        <pc:chgData name="BUI Sophie" userId="S::sophie.bui@onisep.fr::9d3a76b4-c05c-400d-8ad2-bf123137f0e6" providerId="AD" clId="Web-{9233C832-7661-480F-86E1-CE0418DD6ED0}" dt="2021-12-07T15:51:07.881" v="4" actId="20577"/>
        <pc:sldMkLst>
          <pc:docMk/>
          <pc:sldMk cId="3428669181" sldId="285"/>
        </pc:sldMkLst>
        <pc:spChg chg="mod">
          <ac:chgData name="BUI Sophie" userId="S::sophie.bui@onisep.fr::9d3a76b4-c05c-400d-8ad2-bf123137f0e6" providerId="AD" clId="Web-{9233C832-7661-480F-86E1-CE0418DD6ED0}" dt="2021-12-07T15:51:07.881" v="4" actId="20577"/>
          <ac:spMkLst>
            <pc:docMk/>
            <pc:sldMk cId="3428669181" sldId="285"/>
            <ac:spMk id="4" creationId="{E1E6F1D8-19E2-44C3-8E01-DA4848C74009}"/>
          </ac:spMkLst>
        </pc:spChg>
      </pc:sldChg>
    </pc:docChg>
  </pc:docChgLst>
  <pc:docChgLst>
    <pc:chgData name="MANOUGUI Aurelie" userId="a660f04b-221e-4ccc-9625-167e1ae5c768" providerId="ADAL" clId="{16881FA4-366F-4391-BE32-B0A01396CAAC}"/>
    <pc:docChg chg="undo custSel modSld sldOrd">
      <pc:chgData name="MANOUGUI Aurelie" userId="a660f04b-221e-4ccc-9625-167e1ae5c768" providerId="ADAL" clId="{16881FA4-366F-4391-BE32-B0A01396CAAC}" dt="2021-12-07T15:55:43.667" v="96"/>
      <pc:docMkLst>
        <pc:docMk/>
      </pc:docMkLst>
      <pc:sldChg chg="ord">
        <pc:chgData name="MANOUGUI Aurelie" userId="a660f04b-221e-4ccc-9625-167e1ae5c768" providerId="ADAL" clId="{16881FA4-366F-4391-BE32-B0A01396CAAC}" dt="2021-12-07T15:55:43.667" v="96"/>
        <pc:sldMkLst>
          <pc:docMk/>
          <pc:sldMk cId="4228353944" sldId="284"/>
        </pc:sldMkLst>
      </pc:sldChg>
      <pc:sldChg chg="addSp delSp modSp mod">
        <pc:chgData name="MANOUGUI Aurelie" userId="a660f04b-221e-4ccc-9625-167e1ae5c768" providerId="ADAL" clId="{16881FA4-366F-4391-BE32-B0A01396CAAC}" dt="2021-12-07T15:55:22.255" v="94" actId="478"/>
        <pc:sldMkLst>
          <pc:docMk/>
          <pc:sldMk cId="3428669181" sldId="285"/>
        </pc:sldMkLst>
        <pc:spChg chg="add del mod">
          <ac:chgData name="MANOUGUI Aurelie" userId="a660f04b-221e-4ccc-9625-167e1ae5c768" providerId="ADAL" clId="{16881FA4-366F-4391-BE32-B0A01396CAAC}" dt="2021-12-07T15:46:53.417" v="65" actId="478"/>
          <ac:spMkLst>
            <pc:docMk/>
            <pc:sldMk cId="3428669181" sldId="285"/>
            <ac:spMk id="3" creationId="{7F0B6130-52C7-4A3D-929D-E2C7400C00D9}"/>
          </ac:spMkLst>
        </pc:spChg>
        <pc:spChg chg="add del mod">
          <ac:chgData name="MANOUGUI Aurelie" userId="a660f04b-221e-4ccc-9625-167e1ae5c768" providerId="ADAL" clId="{16881FA4-366F-4391-BE32-B0A01396CAAC}" dt="2021-12-07T15:55:22.255" v="94" actId="478"/>
          <ac:spMkLst>
            <pc:docMk/>
            <pc:sldMk cId="3428669181" sldId="285"/>
            <ac:spMk id="4" creationId="{E1E6F1D8-19E2-44C3-8E01-DA4848C74009}"/>
          </ac:spMkLst>
        </pc:spChg>
        <pc:picChg chg="mod">
          <ac:chgData name="MANOUGUI Aurelie" userId="a660f04b-221e-4ccc-9625-167e1ae5c768" providerId="ADAL" clId="{16881FA4-366F-4391-BE32-B0A01396CAAC}" dt="2021-12-07T15:45:49.910" v="62" actId="1036"/>
          <ac:picMkLst>
            <pc:docMk/>
            <pc:sldMk cId="3428669181" sldId="285"/>
            <ac:picMk id="7" creationId="{222ADCCD-B444-4423-9FA9-5CDFD37B0EC3}"/>
          </ac:picMkLst>
        </pc:picChg>
        <pc:picChg chg="mod">
          <ac:chgData name="MANOUGUI Aurelie" userId="a660f04b-221e-4ccc-9625-167e1ae5c768" providerId="ADAL" clId="{16881FA4-366F-4391-BE32-B0A01396CAAC}" dt="2021-12-07T15:20:49.802" v="1" actId="1076"/>
          <ac:picMkLst>
            <pc:docMk/>
            <pc:sldMk cId="3428669181" sldId="285"/>
            <ac:picMk id="10" creationId="{1260A1D1-37E7-4E87-AEF5-8372DEB6E184}"/>
          </ac:picMkLst>
        </pc:picChg>
      </pc:sldChg>
      <pc:sldChg chg="modSp mod">
        <pc:chgData name="MANOUGUI Aurelie" userId="a660f04b-221e-4ccc-9625-167e1ae5c768" providerId="ADAL" clId="{16881FA4-366F-4391-BE32-B0A01396CAAC}" dt="2021-12-07T15:35:57.599" v="60" actId="20577"/>
        <pc:sldMkLst>
          <pc:docMk/>
          <pc:sldMk cId="4028865278" sldId="303"/>
        </pc:sldMkLst>
        <pc:spChg chg="mod">
          <ac:chgData name="MANOUGUI Aurelie" userId="a660f04b-221e-4ccc-9625-167e1ae5c768" providerId="ADAL" clId="{16881FA4-366F-4391-BE32-B0A01396CAAC}" dt="2021-12-07T15:35:57.599" v="60" actId="20577"/>
          <ac:spMkLst>
            <pc:docMk/>
            <pc:sldMk cId="4028865278" sldId="303"/>
            <ac:spMk id="6" creationId="{D57ABAFA-77BB-4F7A-80BA-702C3A526175}"/>
          </ac:spMkLst>
        </pc:spChg>
        <pc:spChg chg="mod">
          <ac:chgData name="MANOUGUI Aurelie" userId="a660f04b-221e-4ccc-9625-167e1ae5c768" providerId="ADAL" clId="{16881FA4-366F-4391-BE32-B0A01396CAAC}" dt="2021-12-07T15:33:43.671" v="3" actId="20577"/>
          <ac:spMkLst>
            <pc:docMk/>
            <pc:sldMk cId="4028865278" sldId="303"/>
            <ac:spMk id="7" creationId="{1154BB71-A013-45B0-8E2C-8AC4FA18FD76}"/>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Page de couvertu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ctrTitle" hasCustomPrompt="1"/>
          </p:nvPr>
        </p:nvSpPr>
        <p:spPr bwMode="auto">
          <a:xfrm>
            <a:off x="725579" y="4461933"/>
            <a:ext cx="2119221" cy="482600"/>
          </a:xfrm>
          <a:prstGeom prst="rect">
            <a:avLst/>
          </a:prstGeom>
        </p:spPr>
        <p:txBody>
          <a:bodyPr lIns="0" tIns="0" rIns="0" bIns="0"/>
          <a:lstStyle>
            <a:lvl1pPr algn="l">
              <a:defRPr sz="1100" b="0" i="0" cap="none">
                <a:solidFill>
                  <a:schemeClr val="tx1"/>
                </a:solidFill>
                <a:latin typeface="+mj-lt"/>
                <a:cs typeface="Marianne Regular"/>
              </a:defRPr>
            </a:lvl1pPr>
          </a:lstStyle>
          <a:p>
            <a:pPr>
              <a:defRPr/>
            </a:pPr>
            <a:r>
              <a:rPr lang="en-US"/>
              <a:t>Intitulé de la direction/service</a:t>
            </a:r>
            <a:br>
              <a:rPr lang="en-US"/>
            </a:br>
            <a:r>
              <a:rPr lang="en-US"/>
              <a:t>Saisir le texte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Page de tit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90525" y="1777339"/>
            <a:ext cx="3393048" cy="627194"/>
          </a:xfrm>
          <a:prstGeom prst="rect">
            <a:avLst/>
          </a:prstGeom>
        </p:spPr>
        <p:txBody>
          <a:bodyPr lIns="0" tIns="0" rIns="0" bIns="0"/>
          <a:lstStyle>
            <a:lvl1pPr algn="l">
              <a:defRPr sz="2000" b="1" i="0" cap="all">
                <a:solidFill>
                  <a:srgbClr val="000000"/>
                </a:solidFill>
                <a:latin typeface="+mj-lt"/>
                <a:cs typeface="Marianne Regular"/>
              </a:defRPr>
            </a:lvl1pPr>
          </a:lstStyle>
          <a:p>
            <a:pPr>
              <a:defRPr/>
            </a:pPr>
            <a:r>
              <a:rPr lang="fr-FR"/>
              <a:t>Cliquez Ici pour modifier le titre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8" name="Text Placeholder 2"/>
          <p:cNvSpPr>
            <a:spLocks noGrp="1"/>
          </p:cNvSpPr>
          <p:nvPr>
            <p:ph type="body" idx="1" hasCustomPrompt="1"/>
          </p:nvPr>
        </p:nvSpPr>
        <p:spPr bwMode="auto">
          <a:xfrm>
            <a:off x="390525" y="2412901"/>
            <a:ext cx="5160495" cy="406499"/>
          </a:xfrm>
          <a:prstGeom prst="rect">
            <a:avLst/>
          </a:prstGeom>
        </p:spPr>
        <p:txBody>
          <a:bodyPr lIns="0" tIns="0" bIns="0" anchor="t" anchorCtr="0"/>
          <a:lstStyle>
            <a:lvl1pPr marL="0" indent="0" algn="l">
              <a:buNone/>
              <a:defRPr sz="1600" b="0" i="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en-US"/>
              <a:t>Cliquez ici pour modifier le sous-titre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Page de Sommai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57685" y="998407"/>
            <a:ext cx="8430715" cy="390126"/>
          </a:xfrm>
          <a:prstGeom prst="rect">
            <a:avLst/>
          </a:prstGeom>
        </p:spPr>
        <p:txBody>
          <a:bodyPr lIns="0" tIns="0" rIns="0" bIns="0"/>
          <a:lstStyle>
            <a:lvl1pPr algn="l">
              <a:defRPr sz="2200" b="1" i="0" cap="all">
                <a:solidFill>
                  <a:srgbClr val="000000"/>
                </a:solidFill>
                <a:latin typeface="+mj-lt"/>
                <a:cs typeface="Marianne Regular"/>
              </a:defRPr>
            </a:lvl1pPr>
          </a:lstStyle>
          <a:p>
            <a:pPr>
              <a:defRPr/>
            </a:pPr>
            <a:r>
              <a:rPr lang="fr-FR"/>
              <a:t>sommaire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cxnSp>
        <p:nvCxnSpPr>
          <p:cNvPr id="8" name="Connecteur droit 3"/>
          <p:cNvCxnSpPr>
            <a:cxnSpLocks/>
          </p:cNvCxnSpPr>
          <p:nvPr userDrawn="1"/>
        </p:nvCxnSpPr>
        <p:spPr bwMode="auto">
          <a:xfrm>
            <a:off x="3576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9" name="Connecteur droit 13"/>
          <p:cNvCxnSpPr>
            <a:cxnSpLocks/>
          </p:cNvCxnSpPr>
          <p:nvPr userDrawn="1"/>
        </p:nvCxnSpPr>
        <p:spPr bwMode="auto">
          <a:xfrm>
            <a:off x="32278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10" name="Connecteur droit 15"/>
          <p:cNvCxnSpPr>
            <a:cxnSpLocks/>
          </p:cNvCxnSpPr>
          <p:nvPr userDrawn="1"/>
        </p:nvCxnSpPr>
        <p:spPr bwMode="auto">
          <a:xfrm>
            <a:off x="60980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1" name="Espace réservé du texte 7"/>
          <p:cNvSpPr>
            <a:spLocks noGrp="1"/>
          </p:cNvSpPr>
          <p:nvPr>
            <p:ph type="body" sz="quarter" idx="23"/>
          </p:nvPr>
        </p:nvSpPr>
        <p:spPr bwMode="auto">
          <a:xfrm>
            <a:off x="3576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2" name="Espace réservé du texte 7"/>
          <p:cNvSpPr>
            <a:spLocks noGrp="1"/>
          </p:cNvSpPr>
          <p:nvPr>
            <p:ph type="body" sz="quarter" idx="24"/>
          </p:nvPr>
        </p:nvSpPr>
        <p:spPr bwMode="auto">
          <a:xfrm>
            <a:off x="32278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3" name="Espace réservé du texte 7"/>
          <p:cNvSpPr>
            <a:spLocks noGrp="1"/>
          </p:cNvSpPr>
          <p:nvPr>
            <p:ph type="body" sz="quarter" idx="25"/>
          </p:nvPr>
        </p:nvSpPr>
        <p:spPr bwMode="auto">
          <a:xfrm>
            <a:off x="60980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Page de partie">
    <p:bg>
      <p:bgPr>
        <a:blipFill>
          <a:blip r:embed="rId2"/>
          <a:stretch/>
        </a:blipFill>
        <a:effectLst/>
      </p:bgPr>
    </p:bg>
    <p:spTree>
      <p:nvGrpSpPr>
        <p:cNvPr id="1" name=""/>
        <p:cNvGrpSpPr/>
        <p:nvPr/>
      </p:nvGrpSpPr>
      <p:grpSpPr bwMode="auto">
        <a:xfrm>
          <a:off x="0" y="0"/>
          <a:ext cx="0" cy="0"/>
          <a:chOff x="0" y="0"/>
          <a:chExt cx="0" cy="0"/>
        </a:xfrm>
      </p:grpSpPr>
      <p:sp>
        <p:nvSpPr>
          <p:cNvPr id="4"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5"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6"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7" name="Title 1"/>
          <p:cNvSpPr>
            <a:spLocks noGrp="1"/>
          </p:cNvSpPr>
          <p:nvPr>
            <p:ph type="title" hasCustomPrompt="1"/>
          </p:nvPr>
        </p:nvSpPr>
        <p:spPr bwMode="auto">
          <a:xfrm>
            <a:off x="390525" y="1015339"/>
            <a:ext cx="6306608" cy="627194"/>
          </a:xfrm>
          <a:prstGeom prst="rect">
            <a:avLst/>
          </a:prstGeom>
        </p:spPr>
        <p:txBody>
          <a:bodyPr lIns="0" tIns="0" rIns="0" bIns="0"/>
          <a:lstStyle>
            <a:lvl1pPr algn="l">
              <a:defRPr sz="2000" b="1" i="0" cap="none">
                <a:solidFill>
                  <a:srgbClr val="000000"/>
                </a:solidFill>
                <a:latin typeface="+mj-lt"/>
                <a:cs typeface="Marianne Regular"/>
              </a:defRPr>
            </a:lvl1pPr>
          </a:lstStyle>
          <a:p>
            <a:pPr>
              <a:defRPr/>
            </a:pPr>
            <a:r>
              <a:rPr lang="fr-FR"/>
              <a:t>Cliquez Ici pour modifier le titre de la partie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Page de contenu">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57685" y="998407"/>
            <a:ext cx="8430715" cy="390126"/>
          </a:xfrm>
          <a:prstGeom prst="rect">
            <a:avLst/>
          </a:prstGeom>
        </p:spPr>
        <p:txBody>
          <a:bodyPr lIns="0" tIns="0" rIns="0" bIns="0"/>
          <a:lstStyle>
            <a:lvl1pPr algn="l">
              <a:defRPr sz="1800" b="1" i="0" cap="none">
                <a:solidFill>
                  <a:srgbClr val="000000"/>
                </a:solidFill>
                <a:latin typeface="+mj-lt"/>
                <a:cs typeface="Marianne Regular"/>
              </a:defRPr>
            </a:lvl1pPr>
          </a:lstStyle>
          <a:p>
            <a:pPr>
              <a:defRPr/>
            </a:pPr>
            <a:r>
              <a:rPr lang="fr-FR"/>
              <a:t>Cliquez Ici pour modifier le titre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8" name="Espace réservé du contenu 7"/>
          <p:cNvSpPr>
            <a:spLocks noGrp="1"/>
          </p:cNvSpPr>
          <p:nvPr>
            <p:ph sz="quarter" idx="19"/>
          </p:nvPr>
        </p:nvSpPr>
        <p:spPr bwMode="auto">
          <a:xfrm>
            <a:off x="6062663"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9" name="Espace réservé du contenu 7"/>
          <p:cNvSpPr>
            <a:spLocks noGrp="1"/>
          </p:cNvSpPr>
          <p:nvPr>
            <p:ph sz="quarter" idx="20"/>
          </p:nvPr>
        </p:nvSpPr>
        <p:spPr bwMode="auto">
          <a:xfrm>
            <a:off x="3210174"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0" name="Espace réservé du contenu 7"/>
          <p:cNvSpPr>
            <a:spLocks noGrp="1"/>
          </p:cNvSpPr>
          <p:nvPr>
            <p:ph sz="quarter" idx="21"/>
          </p:nvPr>
        </p:nvSpPr>
        <p:spPr bwMode="auto">
          <a:xfrm>
            <a:off x="357685"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1" name="Espace réservé du texte 3"/>
          <p:cNvSpPr>
            <a:spLocks noGrp="1"/>
          </p:cNvSpPr>
          <p:nvPr>
            <p:ph type="body" sz="quarter" idx="22" hasCustomPrompt="1"/>
          </p:nvPr>
        </p:nvSpPr>
        <p:spPr bwMode="auto">
          <a:xfrm>
            <a:off x="7231836" y="254000"/>
            <a:ext cx="1553633" cy="220135"/>
          </a:xfrm>
          <a:prstGeom prst="rect">
            <a:avLst/>
          </a:prstGeom>
          <a:solidFill>
            <a:schemeClr val="bg1"/>
          </a:solidFill>
        </p:spPr>
        <p:txBody>
          <a:bodyPr vert="horz" anchor="ctr" anchorCtr="0"/>
          <a:lstStyle>
            <a:lvl1pPr marL="0" indent="-108000" algn="r">
              <a:spcBef>
                <a:spcPts val="100"/>
              </a:spcBef>
              <a:buFont typeface="+mj-lt"/>
              <a:buAutoNum type="arabicPeriod"/>
              <a:defRPr sz="600" b="1" i="0">
                <a:latin typeface="+mn-lt"/>
              </a:defRPr>
            </a:lvl1pPr>
            <a:lvl2pPr marL="324000" indent="-108000" algn="r">
              <a:buFont typeface="+mj-lt"/>
              <a:buAutoNum type="alphaLcPeriod"/>
              <a:defRPr sz="600">
                <a:latin typeface="+mn-lt"/>
              </a:defRPr>
            </a:lvl2pPr>
            <a:lvl3pPr>
              <a:defRPr sz="600">
                <a:latin typeface="Marianne"/>
              </a:defRPr>
            </a:lvl3pPr>
            <a:lvl4pPr>
              <a:defRPr sz="600">
                <a:latin typeface="Marianne"/>
              </a:defRPr>
            </a:lvl4pPr>
            <a:lvl5pPr>
              <a:defRPr sz="600">
                <a:latin typeface="Marianne"/>
              </a:defRPr>
            </a:lvl5pPr>
          </a:lstStyle>
          <a:p>
            <a:pPr lvl="0">
              <a:defRPr/>
            </a:pPr>
            <a:r>
              <a:rPr lang="fr-FR"/>
              <a:t>Titre de la partie</a:t>
            </a:r>
            <a:endParaRPr/>
          </a:p>
          <a:p>
            <a:pPr lvl="1">
              <a:defRPr/>
            </a:pPr>
            <a:r>
              <a:rPr lang="fr-FR"/>
              <a:t>Sous-titre de la partie</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stretch/>
        </a:blipFill>
        <a:effectLst/>
      </p:bgPr>
    </p:bg>
    <p:spTree>
      <p:nvGrpSpPr>
        <p:cNvPr id="1" name=""/>
        <p:cNvGrpSpPr/>
        <p:nvPr/>
      </p:nvGrpSpPr>
      <p:grpSpPr bwMode="auto">
        <a:xfrm>
          <a:off x="0" y="0"/>
          <a:ext cx="0" cy="0"/>
          <a:chOff x="0" y="0"/>
          <a:chExt cx="0" cy="0"/>
        </a:xfrm>
      </p:grpSpPr>
      <p:sp>
        <p:nvSpPr>
          <p:cNvPr id="4" name="Footer Placeholder 4"/>
          <p:cNvSpPr>
            <a:spLocks noGrp="1"/>
          </p:cNvSpPr>
          <p:nvPr>
            <p:ph type="ftr" sz="quarter" idx="3"/>
          </p:nvPr>
        </p:nvSpPr>
        <p:spPr bwMode="auto">
          <a:xfrm>
            <a:off x="3124200" y="4869657"/>
            <a:ext cx="2895600" cy="273844"/>
          </a:xfrm>
          <a:prstGeom prst="rect">
            <a:avLst/>
          </a:prstGeom>
        </p:spPr>
        <p:txBody>
          <a:bodyPr vert="horz" lIns="91440" tIns="45720" rIns="91440" bIns="45720" rtlCol="0" anchor="ctr"/>
          <a:lstStyle>
            <a:lvl1pPr algn="ctr">
              <a:defRPr sz="1000" b="0" i="1">
                <a:solidFill>
                  <a:srgbClr val="FFFFFF"/>
                </a:solidFill>
                <a:latin typeface="Marianne Medium"/>
              </a:defRPr>
            </a:lvl1pPr>
          </a:lstStyle>
          <a:p>
            <a:pPr>
              <a:defRPr/>
            </a:pPr>
            <a:endParaRPr lang="en-US"/>
          </a:p>
        </p:txBody>
      </p:sp>
      <p:sp>
        <p:nvSpPr>
          <p:cNvPr id="5" name="Slide Number Placeholder 5"/>
          <p:cNvSpPr>
            <a:spLocks noGrp="1"/>
          </p:cNvSpPr>
          <p:nvPr>
            <p:ph type="sldNum" sz="quarter" idx="4"/>
          </p:nvPr>
        </p:nvSpPr>
        <p:spPr bwMode="auto">
          <a:xfrm>
            <a:off x="6829669" y="4869657"/>
            <a:ext cx="2133600" cy="273844"/>
          </a:xfrm>
          <a:prstGeom prst="rect">
            <a:avLst/>
          </a:prstGeom>
        </p:spPr>
        <p:txBody>
          <a:bodyPr vert="horz" lIns="91440" tIns="45720" rIns="91440" bIns="45720" rtlCol="0" anchor="ctr"/>
          <a:lstStyle>
            <a:lvl1pPr algn="r">
              <a:defRPr sz="1000" b="1" i="1">
                <a:solidFill>
                  <a:srgbClr val="000000"/>
                </a:solidFill>
                <a:latin typeface="Marianne Medium"/>
              </a:defRPr>
            </a:lvl1pPr>
          </a:lstStyle>
          <a:p>
            <a:pPr>
              <a:defRPr/>
            </a:pPr>
            <a:fld id="{2066355A-084C-D24E-9AD2-7E4FC41EA627}" type="slidenum">
              <a:rPr lang="en-US"/>
              <a:t>‹N°›</a:t>
            </a:fld>
            <a:endParaRPr lang="en-US"/>
          </a:p>
        </p:txBody>
      </p:sp>
      <p:sp>
        <p:nvSpPr>
          <p:cNvPr id="6" name="Date Placeholder 3"/>
          <p:cNvSpPr>
            <a:spLocks noGrp="1"/>
          </p:cNvSpPr>
          <p:nvPr>
            <p:ph type="dt" sz="half" idx="2"/>
          </p:nvPr>
        </p:nvSpPr>
        <p:spPr bwMode="auto">
          <a:xfrm>
            <a:off x="1157714" y="4869657"/>
            <a:ext cx="1433086" cy="273844"/>
          </a:xfrm>
          <a:prstGeom prst="rect">
            <a:avLst/>
          </a:prstGeom>
        </p:spPr>
        <p:txBody>
          <a:bodyPr vert="horz" lIns="91440" tIns="45720" rIns="91440" bIns="45720" rtlCol="0" anchor="ctr"/>
          <a:lstStyle>
            <a:lvl1pPr algn="l">
              <a:defRPr sz="1000" b="0" i="1">
                <a:solidFill>
                  <a:schemeClr val="bg1"/>
                </a:solidFill>
                <a:latin typeface="Marianne Medium"/>
              </a:defRPr>
            </a:lvl1pPr>
          </a:lstStyle>
          <a:p>
            <a:pPr>
              <a:defRPr/>
            </a:pPr>
            <a:fld id="{EA9106DE-B8B5-C64A-ABF7-F1A7D3394012}" type="datetime1">
              <a:rPr lang="fr-FR"/>
              <a:t>27/08/2025</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p:txStyles>
    <p:titleStyle>
      <a:lvl1pPr algn="ctr" defTabSz="457200">
        <a:spcBef>
          <a:spcPts val="0"/>
        </a:spcBef>
        <a:buNone/>
        <a:defRPr sz="4400">
          <a:solidFill>
            <a:schemeClr val="tx1"/>
          </a:solidFill>
          <a:latin typeface="+mj-lt"/>
          <a:ea typeface="+mj-ea"/>
          <a:cs typeface="+mj-cs"/>
        </a:defRPr>
      </a:lvl1pPr>
    </p:titleStyle>
    <p:bodyStyle>
      <a:lvl1pPr marL="342900" indent="-342900" algn="l" defTabSz="457200">
        <a:spcBef>
          <a:spcPts val="0"/>
        </a:spcBef>
        <a:buFont typeface="Arial"/>
        <a:buChar char="•"/>
        <a:defRPr sz="3200">
          <a:solidFill>
            <a:schemeClr val="tx1"/>
          </a:solidFill>
          <a:latin typeface="+mn-lt"/>
          <a:ea typeface="+mn-ea"/>
          <a:cs typeface="+mn-cs"/>
        </a:defRPr>
      </a:lvl1pPr>
      <a:lvl2pPr marL="742950" indent="-285750" algn="l" defTabSz="457200">
        <a:spcBef>
          <a:spcPts val="0"/>
        </a:spcBef>
        <a:buFont typeface="Arial"/>
        <a:buChar char="–"/>
        <a:defRPr sz="2800">
          <a:solidFill>
            <a:schemeClr val="tx1"/>
          </a:solidFill>
          <a:latin typeface="+mn-lt"/>
          <a:ea typeface="+mn-ea"/>
          <a:cs typeface="+mn-cs"/>
        </a:defRPr>
      </a:lvl2pPr>
      <a:lvl3pPr marL="1143000" indent="-228600" algn="l" defTabSz="457200">
        <a:spcBef>
          <a:spcPts val="0"/>
        </a:spcBef>
        <a:buFont typeface="Arial"/>
        <a:buChar char="•"/>
        <a:defRPr sz="2400">
          <a:solidFill>
            <a:schemeClr val="tx1"/>
          </a:solidFill>
          <a:latin typeface="+mn-lt"/>
          <a:ea typeface="+mn-ea"/>
          <a:cs typeface="+mn-cs"/>
        </a:defRPr>
      </a:lvl3pPr>
      <a:lvl4pPr marL="1600200" indent="-228600" algn="l" defTabSz="457200">
        <a:spcBef>
          <a:spcPts val="0"/>
        </a:spcBef>
        <a:buFont typeface="Arial"/>
        <a:buChar char="–"/>
        <a:defRPr sz="2000">
          <a:solidFill>
            <a:schemeClr val="tx1"/>
          </a:solidFill>
          <a:latin typeface="+mn-lt"/>
          <a:ea typeface="+mn-ea"/>
          <a:cs typeface="+mn-cs"/>
        </a:defRPr>
      </a:lvl4pPr>
      <a:lvl5pPr marL="2057400" indent="-228600" algn="l" defTabSz="457200">
        <a:spcBef>
          <a:spcPts val="0"/>
        </a:spcBef>
        <a:buFont typeface="Arial"/>
        <a:buChar char="»"/>
        <a:defRPr sz="2000">
          <a:solidFill>
            <a:schemeClr val="tx1"/>
          </a:solidFill>
          <a:latin typeface="+mn-lt"/>
          <a:ea typeface="+mn-ea"/>
          <a:cs typeface="+mn-cs"/>
        </a:defRPr>
      </a:lvl5pPr>
      <a:lvl6pPr marL="2514600" indent="-228600" algn="l" defTabSz="457200">
        <a:spcBef>
          <a:spcPts val="0"/>
        </a:spcBef>
        <a:buFont typeface="Arial"/>
        <a:buChar char="•"/>
        <a:defRPr sz="2000">
          <a:solidFill>
            <a:schemeClr val="tx1"/>
          </a:solidFill>
          <a:latin typeface="+mn-lt"/>
          <a:ea typeface="+mn-ea"/>
          <a:cs typeface="+mn-cs"/>
        </a:defRPr>
      </a:lvl6pPr>
      <a:lvl7pPr marL="2971800" indent="-228600" algn="l" defTabSz="457200">
        <a:spcBef>
          <a:spcPts val="0"/>
        </a:spcBef>
        <a:buFont typeface="Arial"/>
        <a:buChar char="•"/>
        <a:defRPr sz="2000">
          <a:solidFill>
            <a:schemeClr val="tx1"/>
          </a:solidFill>
          <a:latin typeface="+mn-lt"/>
          <a:ea typeface="+mn-ea"/>
          <a:cs typeface="+mn-cs"/>
        </a:defRPr>
      </a:lvl7pPr>
      <a:lvl8pPr marL="3429000" indent="-228600" algn="l" defTabSz="457200">
        <a:spcBef>
          <a:spcPts val="0"/>
        </a:spcBef>
        <a:buFont typeface="Arial"/>
        <a:buChar char="•"/>
        <a:defRPr sz="2000">
          <a:solidFill>
            <a:schemeClr val="tx1"/>
          </a:solidFill>
          <a:latin typeface="+mn-lt"/>
          <a:ea typeface="+mn-ea"/>
          <a:cs typeface="+mn-cs"/>
        </a:defRPr>
      </a:lvl8pPr>
      <a:lvl9pPr marL="3886200" indent="-228600" algn="l" defTabSz="457200">
        <a:spcBef>
          <a:spcPts val="0"/>
        </a:spcBef>
        <a:buFont typeface="Arial"/>
        <a:buChar char="•"/>
        <a:defRPr sz="2000">
          <a:solidFill>
            <a:schemeClr val="tx1"/>
          </a:solidFill>
          <a:latin typeface="+mn-lt"/>
          <a:ea typeface="+mn-ea"/>
          <a:cs typeface="+mn-cs"/>
        </a:defRPr>
      </a:lvl9pPr>
    </p:bodyStyle>
    <p:other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explorer-avenirs.onisep.fr/formation/apres-le-bac-les-etudes-superieures/les-principales-filieres-d-etudes-superieures/les-bts-brevets-de-technicien-superieur" TargetMode="External"/><Relationship Id="rId7" Type="http://schemas.openxmlformats.org/officeDocument/2006/relationships/image" Target="../media/image8.png"/><Relationship Id="rId2" Type="http://schemas.openxmlformats.org/officeDocument/2006/relationships/hyperlink" Target="https://explorer-avenirs.onisep.fr/formation/les-principaux-domaines-de-formation/les-ecoles-du-paramedical" TargetMode="External"/><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slide" Target="slide7.xml"/><Relationship Id="rId4" Type="http://schemas.openxmlformats.org/officeDocument/2006/relationships/hyperlink" Target="https://explorer-avenirs.onisep.fr/formation/apres-le-bac-les-etudes-superieures/les-principales-filieres-d-etudes-superieures/les-but-bachelors-universitaires-de-technologie"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s://www.fonction-publique.gouv.fr/score/concours/calendrier-des-concours" TargetMode="External"/><Relationship Id="rId7" Type="http://schemas.openxmlformats.org/officeDocument/2006/relationships/image" Target="../media/image8.png"/><Relationship Id="rId2" Type="http://schemas.openxmlformats.org/officeDocument/2006/relationships/hyperlink" Target="https://explorer-avenirs.onisep.fr/metier/les-quiz-de-l-onisep/quiz-les-metiers-de-la-fonction-publique" TargetMode="External"/><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hyperlink" Target="https://www.fonction-publique.gouv.fr/score/autres-recrutements/recrutement-des-autres-fonctions-publiques/recrutements-de-la-fp-hospitali" TargetMode="External"/><Relationship Id="rId4" Type="http://schemas.openxmlformats.org/officeDocument/2006/relationships/hyperlink" Target="https://www.concours-territorial.fr/calendrier.aspx"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6.png"/><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explorer-avenirs.onisep.fr/formation/apres-le-bac-les-etudes-superieures/l-alternance-dans-l-enseignement-superieur/l-apprentissage-a-l-universite" TargetMode="External"/><Relationship Id="rId3" Type="http://schemas.openxmlformats.org/officeDocument/2006/relationships/hyperlink" Target="https://explorer-avenirs.onisep.fr/formation/partir-a-l-etranger/le-volontariat-a-l-etranger/le-corps-europeen-de-solidarite" TargetMode="External"/><Relationship Id="rId7" Type="http://schemas.openxmlformats.org/officeDocument/2006/relationships/hyperlink" Target="https://explorer-avenirs.onisep.fr/vers-l-emploi/alternance/le-contrat-d-apprentissage-le-contrat-de-professionnalisation/le-contrat-d-apprentissage" TargetMode="External"/><Relationship Id="rId2" Type="http://schemas.openxmlformats.org/officeDocument/2006/relationships/hyperlink" Target="https://explorer-avenirs.onisep.fr/vers-l-emploi/decouvrir-le-monde-professionnel/les-contrats-en-faveur-des-jeunes/le-service-civique" TargetMode="External"/><Relationship Id="rId1" Type="http://schemas.openxmlformats.org/officeDocument/2006/relationships/slideLayout" Target="../slideLayouts/slideLayout4.xml"/><Relationship Id="rId6" Type="http://schemas.openxmlformats.org/officeDocument/2006/relationships/hyperlink" Target="https://explorer-avenirs.onisep.fr/metier/les-quiz-de-l-onisep/quiz-les-metiers-de-la-fonction-publique" TargetMode="External"/><Relationship Id="rId5" Type="http://schemas.openxmlformats.org/officeDocument/2006/relationships/hyperlink" Target="https://www.onisep.fr/Cap-vers-l-emploi/Stages-en-entreprises/L-annee-de-cesure-un-passage-oblige" TargetMode="External"/><Relationship Id="rId10" Type="http://schemas.openxmlformats.org/officeDocument/2006/relationships/image" Target="../media/image8.png"/><Relationship Id="rId4" Type="http://schemas.openxmlformats.org/officeDocument/2006/relationships/hyperlink" Target="https://explorer-avenirs.onisep.fr/formation/partir-a-l-etranger/le-volontariat-a-l-etranger/le-volontariat-international-en-entreprise-ou-en-administration" TargetMode="External"/><Relationship Id="rId9"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hyperlink" Target="https://explorer-avenirs.onisep.fr/formation/apres-le-bac-les-etudes-superieures/l-alternance-dans-l-enseignement-superieur/l-apprentissage-a-l-universite" TargetMode="External"/><Relationship Id="rId3" Type="http://schemas.openxmlformats.org/officeDocument/2006/relationships/hyperlink" Target="https://explorer-avenirs.onisep.fr/formation/partir-a-l-etranger/le-volontariat-a-l-etranger/le-corps-europeen-de-solidarite" TargetMode="External"/><Relationship Id="rId7" Type="http://schemas.openxmlformats.org/officeDocument/2006/relationships/hyperlink" Target="https://explorer-avenirs.onisep.fr/vers-l-emploi/alternance/le-contrat-d-apprentissage-le-contrat-de-professionnalisation/le-contrat-d-apprentissage" TargetMode="External"/><Relationship Id="rId2" Type="http://schemas.openxmlformats.org/officeDocument/2006/relationships/hyperlink" Target="https://explorer-avenirs.onisep.fr/vers-l-emploi/decouvrir-le-monde-professionnel/les-contrats-en-faveur-des-jeunes/le-service-civique" TargetMode="External"/><Relationship Id="rId1" Type="http://schemas.openxmlformats.org/officeDocument/2006/relationships/slideLayout" Target="../slideLayouts/slideLayout4.xml"/><Relationship Id="rId6" Type="http://schemas.openxmlformats.org/officeDocument/2006/relationships/hyperlink" Target="https://explorer-avenirs.onisep.fr/metier/les-quiz-de-l-onisep/quiz-les-metiers-de-la-fonction-publique" TargetMode="External"/><Relationship Id="rId11" Type="http://schemas.openxmlformats.org/officeDocument/2006/relationships/image" Target="../media/image8.png"/><Relationship Id="rId5" Type="http://schemas.openxmlformats.org/officeDocument/2006/relationships/hyperlink" Target="https://www.onisep.fr/Cap-vers-l-emploi/Stages-en-entreprises/L-annee-de-cesure-un-passage-oblige" TargetMode="External"/><Relationship Id="rId10" Type="http://schemas.openxmlformats.org/officeDocument/2006/relationships/slide" Target="slide2.xml"/><Relationship Id="rId4" Type="http://schemas.openxmlformats.org/officeDocument/2006/relationships/hyperlink" Target="https://explorer-avenirs.onisep.fr/formation/partir-a-l-etranger/le-volontariat-a-l-etranger/le-volontariat-international-en-entreprise-ou-en-administration" TargetMode="External"/><Relationship Id="rId9" Type="http://schemas.openxmlformats.org/officeDocument/2006/relationships/hyperlink" Target="https://www.parcoursup.fr/"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Espace réservé du numéro de diapositive 3"/>
          <p:cNvSpPr>
            <a:spLocks noGrp="1"/>
          </p:cNvSpPr>
          <p:nvPr>
            <p:ph type="sldNum" sz="quarter" idx="12"/>
          </p:nvPr>
        </p:nvSpPr>
        <p:spPr bwMode="auto"/>
        <p:txBody>
          <a:bodyPr/>
          <a:lstStyle/>
          <a:p>
            <a:pPr>
              <a:defRPr/>
            </a:pPr>
            <a:fld id="{2066355A-084C-D24E-9AD2-7E4FC41EA627}" type="slidenum">
              <a:rPr lang="en-US"/>
              <a:t>1</a:t>
            </a:fld>
            <a:endParaRPr lang="en-US"/>
          </a:p>
        </p:txBody>
      </p:sp>
      <p:sp>
        <p:nvSpPr>
          <p:cNvPr id="4" name="ZoneTexte 3">
            <a:extLst>
              <a:ext uri="{FF2B5EF4-FFF2-40B4-BE49-F238E27FC236}">
                <a16:creationId xmlns:a16="http://schemas.microsoft.com/office/drawing/2014/main" id="{5BD2D9B0-1421-4882-86E9-B19A6F480B81}"/>
              </a:ext>
            </a:extLst>
          </p:cNvPr>
          <p:cNvSpPr txBox="1"/>
          <p:nvPr/>
        </p:nvSpPr>
        <p:spPr bwMode="auto">
          <a:xfrm>
            <a:off x="2663788" y="2427734"/>
            <a:ext cx="3852428" cy="738664"/>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Se réorienter en L1, des pistes de réflexion.</a:t>
            </a:r>
          </a:p>
          <a:p>
            <a:endParaRPr lang="fr-FR" sz="1400" b="1" i="1" dirty="0"/>
          </a:p>
          <a:p>
            <a:r>
              <a:rPr lang="fr-FR" sz="1400" b="1" i="1" dirty="0"/>
              <a:t>                                              </a:t>
            </a:r>
            <a:r>
              <a:rPr lang="fr-FR" sz="1400" b="1" i="1" dirty="0">
                <a:hlinkClick r:id="rId2" action="ppaction://hlinksldjump"/>
              </a:rPr>
              <a:t>Suivez le guide !</a:t>
            </a:r>
            <a:endParaRPr lang="fr-FR" sz="1400" b="1"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10</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5054401" y="95032"/>
            <a:ext cx="4089599" cy="523220"/>
          </a:xfrm>
          <a:prstGeom prst="rect">
            <a:avLst/>
          </a:prstGeom>
          <a:solidFill>
            <a:schemeClr val="bg1"/>
          </a:solidFill>
          <a:effectLst>
            <a:glow rad="63500">
              <a:schemeClr val="accent1">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Je suis prêt à aller au bout de ma L1 et me réorienter après dans une autre formation</a:t>
            </a:r>
            <a:endParaRPr lang="fr-FR" sz="1400" b="1" i="1" dirty="0"/>
          </a:p>
        </p:txBody>
      </p:sp>
      <p:sp>
        <p:nvSpPr>
          <p:cNvPr id="6" name="Titre 1">
            <a:extLst>
              <a:ext uri="{FF2B5EF4-FFF2-40B4-BE49-F238E27FC236}">
                <a16:creationId xmlns:a16="http://schemas.microsoft.com/office/drawing/2014/main" id="{B0431229-ACE7-4B62-B491-F3FDF5643B87}"/>
              </a:ext>
            </a:extLst>
          </p:cNvPr>
          <p:cNvSpPr txBox="1">
            <a:spLocks/>
          </p:cNvSpPr>
          <p:nvPr/>
        </p:nvSpPr>
        <p:spPr>
          <a:xfrm>
            <a:off x="1244284" y="967931"/>
            <a:ext cx="6655432" cy="1224136"/>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n-lt"/>
                <a:ea typeface="+mj-ea"/>
                <a:cs typeface="+mj-cs"/>
              </a:rPr>
              <a:t>Je veux postuler dans une école en fin de L1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Par exemple, si vous êtes dans une filière scientifique, vous pouvez tenter, en fin de L1, des concours d’</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2"/>
              </a:rPr>
              <a:t>écoles paramédicales</a:t>
            </a:r>
            <a:r>
              <a:rPr kumimoji="0" lang="fr-FR" sz="1200" b="0" i="0" u="none" strike="noStrike" kern="1200" cap="none" spc="0" normalizeH="0" baseline="0" noProof="0" dirty="0">
                <a:ln>
                  <a:noFill/>
                </a:ln>
                <a:solidFill>
                  <a:srgbClr val="313131"/>
                </a:solidFill>
                <a:effectLst/>
                <a:uLnTx/>
                <a:uFillTx/>
                <a:latin typeface="+mn-lt"/>
                <a:ea typeface="+mj-ea"/>
                <a:cs typeface="+mj-cs"/>
              </a:rPr>
              <a:t>, sachant que certaines écoles (les instituts de formation en soins infirmiers, par exemple) proposent 2 sessions de recrutement sur concours. Il faut se renseigner pour voir quelles sont vos chances, dans la mesure où les bacheliers de l’année sont prioritaires.</a:t>
            </a:r>
            <a:endParaRPr lang="fr-FR" sz="1200" b="0" i="0" u="none" strike="noStrike" kern="1200" cap="none" spc="0" normalizeH="0" baseline="0" noProof="0" dirty="0">
              <a:ln>
                <a:noFill/>
              </a:ln>
              <a:solidFill>
                <a:srgbClr val="313131"/>
              </a:solidFill>
              <a:effectLst/>
              <a:uLnTx/>
              <a:uFillTx/>
              <a:latin typeface="+mn-lt"/>
              <a:ea typeface="+mj-ea"/>
              <a:cs typeface="+mj-cs"/>
            </a:endParaRPr>
          </a:p>
        </p:txBody>
      </p:sp>
      <p:sp>
        <p:nvSpPr>
          <p:cNvPr id="7" name="Titre 1">
            <a:extLst>
              <a:ext uri="{FF2B5EF4-FFF2-40B4-BE49-F238E27FC236}">
                <a16:creationId xmlns:a16="http://schemas.microsoft.com/office/drawing/2014/main" id="{1D4D97AB-0B58-4448-857A-F1636A73938A}"/>
              </a:ext>
            </a:extLst>
          </p:cNvPr>
          <p:cNvSpPr txBox="1">
            <a:spLocks/>
          </p:cNvSpPr>
          <p:nvPr/>
        </p:nvSpPr>
        <p:spPr>
          <a:xfrm>
            <a:off x="1248629" y="2383719"/>
            <a:ext cx="6655432" cy="1224136"/>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n-lt"/>
                <a:ea typeface="+mj-ea"/>
                <a:cs typeface="+mj-cs"/>
              </a:rPr>
              <a:t>Je veux postuler en </a:t>
            </a:r>
            <a:r>
              <a:rPr kumimoji="0" lang="fr-FR" sz="1200" b="1" i="0" u="none" strike="noStrike" kern="1200" cap="none" spc="0" normalizeH="0" baseline="0" noProof="0" dirty="0">
                <a:ln>
                  <a:noFill/>
                </a:ln>
                <a:solidFill>
                  <a:srgbClr val="000000"/>
                </a:solidFill>
                <a:effectLst/>
                <a:uLnTx/>
                <a:uFillTx/>
                <a:latin typeface="+mn-lt"/>
                <a:ea typeface="+mj-ea"/>
                <a:cs typeface="+mj-cs"/>
                <a:hlinkClick r:id="rId3"/>
              </a:rPr>
              <a:t>BTS</a:t>
            </a:r>
            <a:r>
              <a:rPr kumimoji="0" lang="fr-FR" sz="1200" b="1" i="0" u="none" strike="noStrike" kern="1200" cap="none" spc="0" normalizeH="0" baseline="0" noProof="0" dirty="0">
                <a:ln>
                  <a:noFill/>
                </a:ln>
                <a:solidFill>
                  <a:srgbClr val="000000"/>
                </a:solidFill>
                <a:effectLst/>
                <a:uLnTx/>
                <a:uFillTx/>
                <a:latin typeface="+mn-lt"/>
                <a:ea typeface="+mj-ea"/>
                <a:cs typeface="+mj-cs"/>
              </a:rPr>
              <a:t> ou en </a:t>
            </a:r>
            <a:r>
              <a:rPr lang="fr-FR" sz="1200" b="1" dirty="0">
                <a:solidFill>
                  <a:srgbClr val="000000"/>
                </a:solidFill>
                <a:latin typeface="+mn-lt"/>
                <a:hlinkClick r:id="rId4"/>
              </a:rPr>
              <a:t>BUT</a:t>
            </a:r>
            <a:r>
              <a:rPr kumimoji="0" lang="fr-FR" sz="1200" b="1" i="0" u="none" strike="noStrike" kern="1200" cap="none" spc="0" normalizeH="0" baseline="0" noProof="0" dirty="0">
                <a:ln>
                  <a:noFill/>
                </a:ln>
                <a:solidFill>
                  <a:srgbClr val="000000"/>
                </a:solidFill>
                <a:effectLst/>
                <a:uLnTx/>
                <a:uFillTx/>
                <a:latin typeface="+mn-lt"/>
                <a:ea typeface="+mj-ea"/>
                <a:cs typeface="+mj-cs"/>
              </a:rPr>
              <a:t> :</a:t>
            </a:r>
          </a:p>
          <a:p>
            <a:pPr algn="ju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Dans ce cas, il faut valider sa L1 et postuler pour être admis en</a:t>
            </a:r>
            <a:r>
              <a:rPr lang="fr-FR" sz="1200" dirty="0">
                <a:solidFill>
                  <a:srgbClr val="313131"/>
                </a:solidFill>
                <a:latin typeface="+mn-lt"/>
              </a:rPr>
              <a:t> deuxième année</a:t>
            </a:r>
            <a:r>
              <a:rPr kumimoji="0" lang="fr-FR" sz="1200" b="0" i="0" u="none" strike="noStrike" kern="1200" cap="none" spc="0" normalizeH="0" baseline="0" noProof="0" dirty="0">
                <a:ln>
                  <a:noFill/>
                </a:ln>
                <a:solidFill>
                  <a:srgbClr val="313131"/>
                </a:solidFill>
                <a:effectLst/>
                <a:uLnTx/>
                <a:uFillTx/>
                <a:latin typeface="+mn-lt"/>
                <a:ea typeface="+mj-ea"/>
                <a:cs typeface="+mj-cs"/>
              </a:rPr>
              <a:t>. Pour présenter un dossier solide, il faut assister aux cours, passer les examens et faire en sorte d’avoir des notes satisfaisantes et un projet argumenté pour sa réorientation. Il est possible de mettre à profit le 2</a:t>
            </a:r>
            <a:r>
              <a:rPr kumimoji="0" lang="fr-FR" sz="1200" b="0" i="0" u="none" strike="noStrike" kern="1200" cap="none" spc="0" normalizeH="0" baseline="30000" noProof="0" dirty="0">
                <a:ln>
                  <a:noFill/>
                </a:ln>
                <a:solidFill>
                  <a:srgbClr val="313131"/>
                </a:solidFill>
                <a:effectLst/>
                <a:uLnTx/>
                <a:uFillTx/>
                <a:latin typeface="+mn-lt"/>
                <a:ea typeface="+mj-ea"/>
                <a:cs typeface="+mj-cs"/>
              </a:rPr>
              <a:t>e</a:t>
            </a:r>
            <a:r>
              <a:rPr kumimoji="0" lang="fr-FR" sz="1200" b="0" i="0" u="none" strike="noStrike" kern="1200" cap="none" spc="0" normalizeH="0" baseline="0" noProof="0" dirty="0">
                <a:ln>
                  <a:noFill/>
                </a:ln>
                <a:solidFill>
                  <a:srgbClr val="313131"/>
                </a:solidFill>
                <a:effectLst/>
                <a:uLnTx/>
                <a:uFillTx/>
                <a:latin typeface="+mn-lt"/>
                <a:ea typeface="+mj-ea"/>
                <a:cs typeface="+mj-cs"/>
              </a:rPr>
              <a:t> semestre pour faire des choses utiles (suivre des cours de remise à niveau, des cours de langue, faire un stage…).</a:t>
            </a:r>
          </a:p>
        </p:txBody>
      </p:sp>
      <p:sp>
        <p:nvSpPr>
          <p:cNvPr id="8" name="Titre 1">
            <a:hlinkClick r:id="rId5" action="ppaction://hlinksldjump"/>
            <a:extLst>
              <a:ext uri="{FF2B5EF4-FFF2-40B4-BE49-F238E27FC236}">
                <a16:creationId xmlns:a16="http://schemas.microsoft.com/office/drawing/2014/main" id="{7133976D-41B0-4232-B7D4-EE25F6FE8261}"/>
              </a:ext>
            </a:extLst>
          </p:cNvPr>
          <p:cNvSpPr txBox="1">
            <a:spLocks/>
          </p:cNvSpPr>
          <p:nvPr/>
        </p:nvSpPr>
        <p:spPr>
          <a:xfrm>
            <a:off x="1250821" y="3819150"/>
            <a:ext cx="6655412" cy="712838"/>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kumimoji="0" lang="fr-FR" sz="12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a:ln>
                  <a:noFill/>
                </a:ln>
                <a:solidFill>
                  <a:srgbClr val="000000"/>
                </a:solidFill>
                <a:effectLst/>
                <a:uLnTx/>
                <a:uFillTx/>
                <a:latin typeface="+mn-lt"/>
                <a:ea typeface="+mj-ea"/>
                <a:cs typeface="+mj-cs"/>
              </a:rPr>
              <a:t>Je souhaite trouver d’autres alternatives aux études.</a:t>
            </a:r>
          </a:p>
        </p:txBody>
      </p:sp>
      <p:pic>
        <p:nvPicPr>
          <p:cNvPr id="9" name="Image 8">
            <a:hlinkClick r:id="rId6" action="ppaction://hlinksldjump"/>
            <a:extLst>
              <a:ext uri="{FF2B5EF4-FFF2-40B4-BE49-F238E27FC236}">
                <a16:creationId xmlns:a16="http://schemas.microsoft.com/office/drawing/2014/main" id="{9FBEE452-5D6B-49C8-B5F4-E481842CF288}"/>
              </a:ext>
            </a:extLst>
          </p:cNvPr>
          <p:cNvPicPr>
            <a:picLocks noChangeAspect="1"/>
          </p:cNvPicPr>
          <p:nvPr/>
        </p:nvPicPr>
        <p:blipFill>
          <a:blip r:embed="rId7"/>
          <a:stretch>
            <a:fillRect/>
          </a:stretch>
        </p:blipFill>
        <p:spPr>
          <a:xfrm>
            <a:off x="8172400" y="3699328"/>
            <a:ext cx="1202604" cy="1207656"/>
          </a:xfrm>
          <a:prstGeom prst="rect">
            <a:avLst/>
          </a:prstGeom>
        </p:spPr>
      </p:pic>
    </p:spTree>
    <p:extLst>
      <p:ext uri="{BB962C8B-B14F-4D97-AF65-F5344CB8AC3E}">
        <p14:creationId xmlns:p14="http://schemas.microsoft.com/office/powerpoint/2010/main" val="2487163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9C4DCE28-ACEF-4F11-8E69-977536758D95}"/>
              </a:ext>
            </a:extLst>
          </p:cNvPr>
          <p:cNvSpPr txBox="1"/>
          <p:nvPr/>
        </p:nvSpPr>
        <p:spPr bwMode="auto">
          <a:xfrm>
            <a:off x="4497190" y="216476"/>
            <a:ext cx="4646810" cy="307777"/>
          </a:xfrm>
          <a:prstGeom prst="rect">
            <a:avLst/>
          </a:prstGeom>
          <a:solidFill>
            <a:schemeClr val="bg1"/>
          </a:solidFill>
          <a:effectLst>
            <a:glow rad="63500">
              <a:schemeClr val="accent6">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t>La fac ne me convient pas, je veux changer de voie </a:t>
            </a:r>
            <a:endParaRPr lang="fr-FR" sz="1400" b="1" i="1"/>
          </a:p>
        </p:txBody>
      </p:sp>
      <p:sp>
        <p:nvSpPr>
          <p:cNvPr id="6" name="Titre 1">
            <a:extLst>
              <a:ext uri="{FF2B5EF4-FFF2-40B4-BE49-F238E27FC236}">
                <a16:creationId xmlns:a16="http://schemas.microsoft.com/office/drawing/2014/main" id="{49F2F781-2940-45A0-8669-9E0A4E8B29DF}"/>
              </a:ext>
            </a:extLst>
          </p:cNvPr>
          <p:cNvSpPr txBox="1">
            <a:spLocks/>
          </p:cNvSpPr>
          <p:nvPr/>
        </p:nvSpPr>
        <p:spPr>
          <a:xfrm>
            <a:off x="524833" y="2980995"/>
            <a:ext cx="7287527" cy="1009376"/>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fr-FR" sz="1200" b="1" i="0" dirty="0">
                <a:solidFill>
                  <a:srgbClr val="000000"/>
                </a:solidFill>
                <a:effectLst/>
                <a:latin typeface="+mn-lt"/>
              </a:rPr>
              <a:t>Je peux postuler dans une école en fin de L1 : un exemple de réorientation</a:t>
            </a:r>
          </a:p>
          <a:p>
            <a:pPr algn="just"/>
            <a:r>
              <a:rPr lang="fr-FR" sz="1200" b="0" i="0" dirty="0">
                <a:solidFill>
                  <a:srgbClr val="313131"/>
                </a:solidFill>
                <a:effectLst/>
                <a:latin typeface="+mn-lt"/>
              </a:rPr>
              <a:t>dans une filière scientifique, je peux tenter en fin de L1 des concours d’écoles paramédicales, sachant que certaines écoles (les « Instituts de formation en soins infirmiers » par exemple) proposent 2 sessions de recrutement sur concours. </a:t>
            </a:r>
          </a:p>
          <a:p>
            <a:pPr algn="just"/>
            <a:r>
              <a:rPr lang="fr-FR" sz="1200" b="0" i="0" dirty="0">
                <a:solidFill>
                  <a:srgbClr val="313131"/>
                </a:solidFill>
                <a:effectLst/>
                <a:latin typeface="+mn-lt"/>
              </a:rPr>
              <a:t>Il faut se renseigner pour savoir quelles sont mes chances, dans la mesure où les bacheliers de l’année peuvent être prioritaires.</a:t>
            </a:r>
          </a:p>
        </p:txBody>
      </p:sp>
      <p:sp>
        <p:nvSpPr>
          <p:cNvPr id="7" name="Titre 1">
            <a:extLst>
              <a:ext uri="{FF2B5EF4-FFF2-40B4-BE49-F238E27FC236}">
                <a16:creationId xmlns:a16="http://schemas.microsoft.com/office/drawing/2014/main" id="{521A13FA-6F11-4DD5-B6F5-DCF4B089D6A6}"/>
              </a:ext>
            </a:extLst>
          </p:cNvPr>
          <p:cNvSpPr txBox="1">
            <a:spLocks/>
          </p:cNvSpPr>
          <p:nvPr/>
        </p:nvSpPr>
        <p:spPr>
          <a:xfrm>
            <a:off x="524833" y="1575998"/>
            <a:ext cx="7287527" cy="1225277"/>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000000"/>
                </a:solidFill>
                <a:effectLst/>
                <a:latin typeface="+mn-lt"/>
              </a:rPr>
              <a:t>Je veux postuler en BTS ou en </a:t>
            </a:r>
            <a:r>
              <a:rPr lang="fr-FR" sz="1200" b="1" dirty="0">
                <a:solidFill>
                  <a:srgbClr val="000000"/>
                </a:solidFill>
                <a:latin typeface="+mn-lt"/>
              </a:rPr>
              <a:t>BUT</a:t>
            </a:r>
            <a:r>
              <a:rPr lang="fr-FR" sz="1200" b="1" i="0" dirty="0">
                <a:solidFill>
                  <a:srgbClr val="000000"/>
                </a:solidFill>
                <a:effectLst/>
                <a:latin typeface="+mn-lt"/>
              </a:rPr>
              <a:t> </a:t>
            </a:r>
            <a:r>
              <a:rPr lang="fr-FR" sz="1200" b="1" dirty="0">
                <a:solidFill>
                  <a:srgbClr val="000000"/>
                </a:solidFill>
                <a:latin typeface="+mn-lt"/>
              </a:rPr>
              <a:t>à la fin de ma L1</a:t>
            </a:r>
            <a:r>
              <a:rPr lang="fr-FR" sz="1200" b="1" i="0" dirty="0">
                <a:solidFill>
                  <a:srgbClr val="000000"/>
                </a:solidFill>
                <a:effectLst/>
                <a:latin typeface="+mn-lt"/>
              </a:rPr>
              <a:t>:</a:t>
            </a:r>
          </a:p>
          <a:p>
            <a:pPr algn="just"/>
            <a:r>
              <a:rPr lang="fr-FR" sz="1200" b="0" i="0" dirty="0">
                <a:solidFill>
                  <a:srgbClr val="313131"/>
                </a:solidFill>
                <a:effectLst/>
                <a:latin typeface="+mn-lt"/>
              </a:rPr>
              <a:t>Dans ce cas, il faut que je valide ma L1. Ensuite</a:t>
            </a:r>
            <a:r>
              <a:rPr lang="fr-FR" sz="1200" dirty="0">
                <a:solidFill>
                  <a:srgbClr val="313131"/>
                </a:solidFill>
                <a:latin typeface="+mn-lt"/>
              </a:rPr>
              <a:t> grâce à la validation de ma L1, je </a:t>
            </a:r>
            <a:r>
              <a:rPr lang="fr-FR" sz="1200" b="0" i="0" dirty="0">
                <a:solidFill>
                  <a:srgbClr val="313131"/>
                </a:solidFill>
                <a:effectLst/>
                <a:latin typeface="+mn-lt"/>
              </a:rPr>
              <a:t>postule pour </a:t>
            </a:r>
            <a:r>
              <a:rPr lang="fr-FR" sz="1200" dirty="0">
                <a:solidFill>
                  <a:srgbClr val="313131"/>
                </a:solidFill>
                <a:latin typeface="+mn-lt"/>
              </a:rPr>
              <a:t>intégrer directement une formation en deuxième année.  </a:t>
            </a:r>
            <a:endParaRPr lang="fr-FR" sz="1200" b="0" i="0" dirty="0">
              <a:solidFill>
                <a:srgbClr val="313131"/>
              </a:solidFill>
              <a:effectLst/>
              <a:latin typeface="+mn-lt"/>
            </a:endParaRPr>
          </a:p>
          <a:p>
            <a:pPr algn="just"/>
            <a:r>
              <a:rPr lang="fr-FR" sz="1200" b="0" i="0" dirty="0">
                <a:solidFill>
                  <a:srgbClr val="313131"/>
                </a:solidFill>
                <a:effectLst/>
                <a:latin typeface="+mn-lt"/>
              </a:rPr>
              <a:t>Pour présenter un dossier solide, il faut assister aux cours, passer les examens et faire en sorte d’avoir des notes satisfaisantes, ainsi qu’un projet argumenté pour sa réorientation. </a:t>
            </a:r>
          </a:p>
          <a:p>
            <a:pPr algn="just"/>
            <a:r>
              <a:rPr lang="fr-FR" sz="1200" b="0" i="0" dirty="0">
                <a:solidFill>
                  <a:srgbClr val="313131"/>
                </a:solidFill>
                <a:effectLst/>
                <a:latin typeface="+mn-lt"/>
              </a:rPr>
              <a:t>Il est aussi possible de mettre à profit le deuxième semestre pour faire des choses utiles (suivre des cours de remise à niveau, des cours de langue, faire un stage…).</a:t>
            </a:r>
          </a:p>
        </p:txBody>
      </p:sp>
      <p:sp>
        <p:nvSpPr>
          <p:cNvPr id="8" name="Titre 1">
            <a:hlinkClick r:id="rId2" action="ppaction://hlinksldjump"/>
            <a:extLst>
              <a:ext uri="{FF2B5EF4-FFF2-40B4-BE49-F238E27FC236}">
                <a16:creationId xmlns:a16="http://schemas.microsoft.com/office/drawing/2014/main" id="{898BA7F1-FF0A-4E50-9D91-0149E32C39A8}"/>
              </a:ext>
            </a:extLst>
          </p:cNvPr>
          <p:cNvSpPr txBox="1">
            <a:spLocks/>
          </p:cNvSpPr>
          <p:nvPr/>
        </p:nvSpPr>
        <p:spPr>
          <a:xfrm>
            <a:off x="524833" y="4148659"/>
            <a:ext cx="7287526" cy="462807"/>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kumimoji="0" lang="fr-FR" sz="20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a:ln>
                  <a:noFill/>
                </a:ln>
                <a:solidFill>
                  <a:srgbClr val="000000"/>
                </a:solidFill>
                <a:effectLst/>
                <a:uLnTx/>
                <a:uFillTx/>
                <a:latin typeface="+mn-lt"/>
                <a:ea typeface="+mj-ea"/>
                <a:cs typeface="+mj-cs"/>
              </a:rPr>
              <a:t>Je souhaite trouver d’autres alternatives aux études.</a:t>
            </a:r>
          </a:p>
        </p:txBody>
      </p:sp>
      <p:pic>
        <p:nvPicPr>
          <p:cNvPr id="9" name="Image 8">
            <a:hlinkClick r:id="rId3" action="ppaction://hlinksldjump"/>
            <a:extLst>
              <a:ext uri="{FF2B5EF4-FFF2-40B4-BE49-F238E27FC236}">
                <a16:creationId xmlns:a16="http://schemas.microsoft.com/office/drawing/2014/main" id="{5CB7ECE3-90CE-4D5D-A85B-022A2B6D6CD9}"/>
              </a:ext>
            </a:extLst>
          </p:cNvPr>
          <p:cNvPicPr>
            <a:picLocks noChangeAspect="1"/>
          </p:cNvPicPr>
          <p:nvPr/>
        </p:nvPicPr>
        <p:blipFill>
          <a:blip r:embed="rId4"/>
          <a:stretch>
            <a:fillRect/>
          </a:stretch>
        </p:blipFill>
        <p:spPr>
          <a:xfrm>
            <a:off x="8172400" y="3737495"/>
            <a:ext cx="1202604" cy="1207656"/>
          </a:xfrm>
          <a:prstGeom prst="rect">
            <a:avLst/>
          </a:prstGeom>
        </p:spPr>
      </p:pic>
      <p:sp>
        <p:nvSpPr>
          <p:cNvPr id="10" name="Titre 1">
            <a:extLst>
              <a:ext uri="{FF2B5EF4-FFF2-40B4-BE49-F238E27FC236}">
                <a16:creationId xmlns:a16="http://schemas.microsoft.com/office/drawing/2014/main" id="{FCB07E4F-9566-47BB-A963-381D6A510B23}"/>
              </a:ext>
            </a:extLst>
          </p:cNvPr>
          <p:cNvSpPr txBox="1">
            <a:spLocks/>
          </p:cNvSpPr>
          <p:nvPr/>
        </p:nvSpPr>
        <p:spPr>
          <a:xfrm>
            <a:off x="524833" y="895020"/>
            <a:ext cx="7287527" cy="495026"/>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000000"/>
                </a:solidFill>
                <a:effectLst/>
                <a:latin typeface="+mn-lt"/>
              </a:rPr>
              <a:t>Je </a:t>
            </a:r>
            <a:r>
              <a:rPr lang="fr-FR" sz="1200" b="1" dirty="0">
                <a:solidFill>
                  <a:srgbClr val="000000"/>
                </a:solidFill>
                <a:latin typeface="+mn-lt"/>
              </a:rPr>
              <a:t>souhaite</a:t>
            </a:r>
            <a:r>
              <a:rPr lang="fr-FR" sz="1200" b="1" i="0" dirty="0">
                <a:solidFill>
                  <a:srgbClr val="000000"/>
                </a:solidFill>
                <a:effectLst/>
                <a:latin typeface="+mn-lt"/>
              </a:rPr>
              <a:t> </a:t>
            </a:r>
            <a:r>
              <a:rPr lang="fr-FR" sz="1200" b="1" dirty="0">
                <a:solidFill>
                  <a:srgbClr val="000000"/>
                </a:solidFill>
                <a:latin typeface="+mn-lt"/>
              </a:rPr>
              <a:t>rejoindre un BTS ou un BUT au cours du premier trimestre de ma L1: </a:t>
            </a:r>
            <a:endParaRPr lang="fr-FR" dirty="0">
              <a:solidFill>
                <a:srgbClr val="000000"/>
              </a:solidFill>
              <a:latin typeface="+mn-lt"/>
            </a:endParaRPr>
          </a:p>
          <a:p>
            <a:r>
              <a:rPr lang="fr-FR" sz="1200" dirty="0">
                <a:solidFill>
                  <a:srgbClr val="313131"/>
                </a:solidFill>
                <a:latin typeface="+mn-lt"/>
              </a:rPr>
              <a:t>Je me renseigne auprès de mon université sur les possibilités proposées (places vacantes, rentrée décalée...) </a:t>
            </a:r>
            <a:endParaRPr lang="fr-FR" sz="1200" b="0" i="0" dirty="0">
              <a:solidFill>
                <a:srgbClr val="313131"/>
              </a:solidFill>
              <a:effectLst/>
              <a:latin typeface="+mn-lt"/>
            </a:endParaRPr>
          </a:p>
        </p:txBody>
      </p:sp>
    </p:spTree>
    <p:extLst>
      <p:ext uri="{BB962C8B-B14F-4D97-AF65-F5344CB8AC3E}">
        <p14:creationId xmlns:p14="http://schemas.microsoft.com/office/powerpoint/2010/main" val="1975116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12</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5111552" y="216476"/>
            <a:ext cx="4032448" cy="307777"/>
          </a:xfrm>
          <a:prstGeom prst="rect">
            <a:avLst/>
          </a:prstGeom>
          <a:solidFill>
            <a:schemeClr val="bg1"/>
          </a:solidFill>
          <a:effectLst>
            <a:glow rad="63500">
              <a:schemeClr val="accent6">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Se réorienter en L1, des pistes de réflexion</a:t>
            </a:r>
            <a:endParaRPr lang="fr-FR" sz="1400" b="1" i="1" dirty="0"/>
          </a:p>
        </p:txBody>
      </p:sp>
      <p:sp>
        <p:nvSpPr>
          <p:cNvPr id="6" name="Titre 1">
            <a:extLst>
              <a:ext uri="{FF2B5EF4-FFF2-40B4-BE49-F238E27FC236}">
                <a16:creationId xmlns:a16="http://schemas.microsoft.com/office/drawing/2014/main" id="{CE9735D3-4B7C-49F6-8682-CE7BA0330DF7}"/>
              </a:ext>
            </a:extLst>
          </p:cNvPr>
          <p:cNvSpPr txBox="1">
            <a:spLocks/>
          </p:cNvSpPr>
          <p:nvPr/>
        </p:nvSpPr>
        <p:spPr>
          <a:xfrm>
            <a:off x="385542" y="1233791"/>
            <a:ext cx="7282802" cy="1296144"/>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n-lt"/>
                <a:ea typeface="+mj-ea"/>
                <a:cs typeface="+mj-cs"/>
              </a:rPr>
              <a:t>Je vise une école (privée ou non) proposant des rentrées décalées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a:ln>
                  <a:noFill/>
                </a:ln>
                <a:solidFill>
                  <a:srgbClr val="313131"/>
                </a:solidFill>
                <a:effectLst/>
                <a:uLnTx/>
                <a:uFillTx/>
                <a:latin typeface="+mn-lt"/>
                <a:ea typeface="+mj-ea"/>
                <a:cs typeface="+mj-cs"/>
              </a:rPr>
              <a:t>Je me renseigne sur les </a:t>
            </a:r>
            <a:r>
              <a:rPr kumimoji="0" lang="fr-FR" sz="1200" b="1" i="0" u="none" strike="noStrike" kern="1200" cap="none" spc="0" normalizeH="0" baseline="0" noProof="0">
                <a:ln>
                  <a:noFill/>
                </a:ln>
                <a:solidFill>
                  <a:srgbClr val="313131"/>
                </a:solidFill>
                <a:effectLst/>
                <a:uLnTx/>
                <a:uFillTx/>
                <a:latin typeface="+mn-lt"/>
                <a:ea typeface="+mj-ea"/>
                <a:cs typeface="+mj-cs"/>
              </a:rPr>
              <a:t>modalités d’admission </a:t>
            </a:r>
            <a:r>
              <a:rPr kumimoji="0" lang="fr-FR" sz="1200" b="0" i="0" u="none" strike="noStrike" kern="1200" cap="none" spc="0" normalizeH="0" baseline="0" noProof="0">
                <a:ln>
                  <a:noFill/>
                </a:ln>
                <a:solidFill>
                  <a:srgbClr val="313131"/>
                </a:solidFill>
                <a:effectLst/>
                <a:uLnTx/>
                <a:uFillTx/>
                <a:latin typeface="+mn-lt"/>
                <a:ea typeface="+mj-ea"/>
                <a:cs typeface="+mj-cs"/>
              </a:rPr>
              <a:t>et postule en essayant de présenter le meilleur dossier possible (assiduité aux cours, motivations…).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a:ln>
                  <a:noFill/>
                </a:ln>
                <a:solidFill>
                  <a:srgbClr val="313131"/>
                </a:solidFill>
                <a:effectLst/>
                <a:uLnTx/>
                <a:uFillTx/>
                <a:latin typeface="+mn-lt"/>
                <a:ea typeface="+mj-ea"/>
                <a:cs typeface="+mj-cs"/>
              </a:rPr>
              <a:t>Certaines écoles proposent 2 sessions de recrutement, sur dossier ou sur concours, d'autres des rentrées décalées. Il faudra donc jongler entre les cours actuels (au moins pour l'assiduité) et son temps libre pour s'inscrire et préparer d'éventuelles épreuves d'admission.</a:t>
            </a:r>
          </a:p>
        </p:txBody>
      </p:sp>
      <p:sp>
        <p:nvSpPr>
          <p:cNvPr id="7" name="Titre 1">
            <a:extLst>
              <a:ext uri="{FF2B5EF4-FFF2-40B4-BE49-F238E27FC236}">
                <a16:creationId xmlns:a16="http://schemas.microsoft.com/office/drawing/2014/main" id="{1BC079CC-D365-48D9-B1A9-920122000931}"/>
              </a:ext>
            </a:extLst>
          </p:cNvPr>
          <p:cNvSpPr txBox="1">
            <a:spLocks/>
          </p:cNvSpPr>
          <p:nvPr/>
        </p:nvSpPr>
        <p:spPr>
          <a:xfrm>
            <a:off x="385542" y="2931790"/>
            <a:ext cx="7282802" cy="1296144"/>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a:t>
            </a:r>
            <a:r>
              <a:rPr kumimoji="0" lang="fr-FR" sz="1200" b="1" i="0" u="none" strike="noStrike" kern="1200" cap="none" spc="0" normalizeH="0" baseline="0" noProof="0" dirty="0">
                <a:ln>
                  <a:noFill/>
                </a:ln>
                <a:solidFill>
                  <a:srgbClr val="313131"/>
                </a:solidFill>
                <a:effectLst/>
                <a:uLnTx/>
                <a:uFillTx/>
                <a:latin typeface="+mn-lt"/>
                <a:ea typeface="+mj-ea"/>
                <a:cs typeface="+mj-cs"/>
                <a:hlinkClick r:id="rId2"/>
              </a:rPr>
              <a:t>concours de la fonction publique </a:t>
            </a:r>
            <a:r>
              <a:rPr kumimoji="0" lang="fr-FR" sz="1200" b="0" i="0" u="none" strike="noStrike" kern="1200" cap="none" spc="0" normalizeH="0" baseline="0" noProof="0" dirty="0">
                <a:ln>
                  <a:noFill/>
                </a:ln>
                <a:solidFill>
                  <a:srgbClr val="313131"/>
                </a:solidFill>
                <a:effectLst/>
                <a:uLnTx/>
                <a:uFillTx/>
                <a:latin typeface="+mn-lt"/>
                <a:ea typeface="+mj-ea"/>
                <a:cs typeface="+mj-cs"/>
              </a:rPr>
              <a:t>offrent des perspectives professionnelles certaines une fois les examens réussis.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Il faut se renseigner sur les </a:t>
            </a:r>
            <a:r>
              <a:rPr kumimoji="0" lang="fr-FR" sz="1200" b="1" i="0" u="none" strike="noStrike" kern="1200" cap="none" spc="0" normalizeH="0" baseline="0" noProof="0" dirty="0">
                <a:ln>
                  <a:noFill/>
                </a:ln>
                <a:solidFill>
                  <a:srgbClr val="313131"/>
                </a:solidFill>
                <a:effectLst/>
                <a:uLnTx/>
                <a:uFillTx/>
                <a:latin typeface="+mn-lt"/>
                <a:ea typeface="+mj-ea"/>
                <a:cs typeface="+mj-cs"/>
              </a:rPr>
              <a:t>conditions d’inscription et les dates des concours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1200" b="1"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3"/>
              </a:rPr>
              <a:t>Calendrier des concours de la fonction publique d’État</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4"/>
              </a:rPr>
              <a:t>Calendrier des concours de la fonction publique territoriale</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5"/>
              </a:rPr>
              <a:t>Calendrier de la fonction publique hospitalière</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p:txBody>
      </p:sp>
      <p:pic>
        <p:nvPicPr>
          <p:cNvPr id="8" name="Image 7">
            <a:hlinkClick r:id="rId6" action="ppaction://hlinksldjump"/>
            <a:extLst>
              <a:ext uri="{FF2B5EF4-FFF2-40B4-BE49-F238E27FC236}">
                <a16:creationId xmlns:a16="http://schemas.microsoft.com/office/drawing/2014/main" id="{0ED90B98-188F-4A27-A2D9-FE68EF6DDF66}"/>
              </a:ext>
            </a:extLst>
          </p:cNvPr>
          <p:cNvPicPr>
            <a:picLocks noChangeAspect="1"/>
          </p:cNvPicPr>
          <p:nvPr/>
        </p:nvPicPr>
        <p:blipFill>
          <a:blip r:embed="rId7"/>
          <a:stretch>
            <a:fillRect/>
          </a:stretch>
        </p:blipFill>
        <p:spPr>
          <a:xfrm>
            <a:off x="8157156" y="3363838"/>
            <a:ext cx="1202604" cy="1207656"/>
          </a:xfrm>
          <a:prstGeom prst="rect">
            <a:avLst/>
          </a:prstGeom>
        </p:spPr>
      </p:pic>
    </p:spTree>
    <p:extLst>
      <p:ext uri="{BB962C8B-B14F-4D97-AF65-F5344CB8AC3E}">
        <p14:creationId xmlns:p14="http://schemas.microsoft.com/office/powerpoint/2010/main" val="252851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34B0B19-A763-424B-A8B6-97A693513129}"/>
              </a:ext>
            </a:extLst>
          </p:cNvPr>
          <p:cNvSpPr>
            <a:spLocks noGrp="1"/>
          </p:cNvSpPr>
          <p:nvPr>
            <p:ph type="sldNum" sz="quarter" idx="12"/>
          </p:nvPr>
        </p:nvSpPr>
        <p:spPr/>
        <p:txBody>
          <a:bodyPr/>
          <a:lstStyle/>
          <a:p>
            <a:pPr>
              <a:defRPr/>
            </a:pPr>
            <a:fld id="{2066355A-084C-D24E-9AD2-7E4FC41EA627}" type="slidenum">
              <a:rPr lang="en-US" dirty="0"/>
              <a:t>2</a:t>
            </a:fld>
            <a:endParaRPr lang="en-US"/>
          </a:p>
        </p:txBody>
      </p:sp>
      <p:pic>
        <p:nvPicPr>
          <p:cNvPr id="2" name="Image 1">
            <a:hlinkClick r:id="rId2" action="ppaction://hlinksldjump"/>
            <a:extLst>
              <a:ext uri="{FF2B5EF4-FFF2-40B4-BE49-F238E27FC236}">
                <a16:creationId xmlns:a16="http://schemas.microsoft.com/office/drawing/2014/main" id="{DF3CA2CB-E381-4CC9-BCC9-A2AC0D5FE0BD}"/>
              </a:ext>
            </a:extLst>
          </p:cNvPr>
          <p:cNvPicPr>
            <a:picLocks noChangeAspect="1"/>
          </p:cNvPicPr>
          <p:nvPr/>
        </p:nvPicPr>
        <p:blipFill>
          <a:blip r:embed="rId3"/>
          <a:stretch>
            <a:fillRect/>
          </a:stretch>
        </p:blipFill>
        <p:spPr>
          <a:xfrm>
            <a:off x="4350547" y="1945528"/>
            <a:ext cx="2985528" cy="1147616"/>
          </a:xfrm>
          <a:prstGeom prst="rect">
            <a:avLst/>
          </a:prstGeom>
          <a:effectLst>
            <a:outerShdw blurRad="50800" dist="38100" dir="2700000" algn="tl" rotWithShape="0">
              <a:prstClr val="black">
                <a:alpha val="40000"/>
              </a:prstClr>
            </a:outerShdw>
          </a:effectLst>
        </p:spPr>
      </p:pic>
      <p:pic>
        <p:nvPicPr>
          <p:cNvPr id="7" name="Image 6">
            <a:hlinkClick r:id="rId4" action="ppaction://hlinksldjump"/>
            <a:extLst>
              <a:ext uri="{FF2B5EF4-FFF2-40B4-BE49-F238E27FC236}">
                <a16:creationId xmlns:a16="http://schemas.microsoft.com/office/drawing/2014/main" id="{222ADCCD-B444-4423-9FA9-5CDFD37B0EC3}"/>
              </a:ext>
            </a:extLst>
          </p:cNvPr>
          <p:cNvPicPr>
            <a:picLocks noChangeAspect="1"/>
          </p:cNvPicPr>
          <p:nvPr/>
        </p:nvPicPr>
        <p:blipFill>
          <a:blip r:embed="rId5"/>
          <a:stretch>
            <a:fillRect/>
          </a:stretch>
        </p:blipFill>
        <p:spPr>
          <a:xfrm>
            <a:off x="1075584" y="1954518"/>
            <a:ext cx="3042131" cy="1138626"/>
          </a:xfrm>
          <a:prstGeom prst="rect">
            <a:avLst/>
          </a:prstGeom>
          <a:effectLst>
            <a:outerShdw blurRad="50800" dist="38100" dir="2700000" algn="tl" rotWithShape="0">
              <a:prstClr val="black">
                <a:alpha val="40000"/>
              </a:prstClr>
            </a:outerShdw>
          </a:effectLst>
        </p:spPr>
      </p:pic>
      <p:pic>
        <p:nvPicPr>
          <p:cNvPr id="8" name="Image 7">
            <a:hlinkClick r:id="rId6" action="ppaction://hlinksldjump"/>
            <a:extLst>
              <a:ext uri="{FF2B5EF4-FFF2-40B4-BE49-F238E27FC236}">
                <a16:creationId xmlns:a16="http://schemas.microsoft.com/office/drawing/2014/main" id="{C91427D4-692F-49E7-ABC7-B070FAE7FE73}"/>
              </a:ext>
            </a:extLst>
          </p:cNvPr>
          <p:cNvPicPr>
            <a:picLocks noChangeAspect="1"/>
          </p:cNvPicPr>
          <p:nvPr/>
        </p:nvPicPr>
        <p:blipFill>
          <a:blip r:embed="rId7"/>
          <a:stretch>
            <a:fillRect/>
          </a:stretch>
        </p:blipFill>
        <p:spPr>
          <a:xfrm>
            <a:off x="4350547" y="3287335"/>
            <a:ext cx="2996385" cy="1147616"/>
          </a:xfrm>
          <a:prstGeom prst="rect">
            <a:avLst/>
          </a:prstGeom>
          <a:effectLst>
            <a:outerShdw blurRad="50800" dist="38100" algn="l" rotWithShape="0">
              <a:prstClr val="black">
                <a:alpha val="40000"/>
              </a:prstClr>
            </a:outerShdw>
          </a:effectLst>
        </p:spPr>
      </p:pic>
      <p:sp>
        <p:nvSpPr>
          <p:cNvPr id="11" name="Sous-titre 2">
            <a:extLst>
              <a:ext uri="{FF2B5EF4-FFF2-40B4-BE49-F238E27FC236}">
                <a16:creationId xmlns:a16="http://schemas.microsoft.com/office/drawing/2014/main" id="{7AF3A1B9-3ADA-4C12-999A-C79A460BB88D}"/>
              </a:ext>
            </a:extLst>
          </p:cNvPr>
          <p:cNvSpPr txBox="1">
            <a:spLocks/>
          </p:cNvSpPr>
          <p:nvPr/>
        </p:nvSpPr>
        <p:spPr>
          <a:xfrm>
            <a:off x="1974283" y="511966"/>
            <a:ext cx="4752528" cy="991632"/>
          </a:xfrm>
          <a:prstGeom prst="rect">
            <a:avLst/>
          </a:prstGeom>
          <a:solidFill>
            <a:sysClr val="window" lastClr="FFFFFF">
              <a:lumMod val="95000"/>
            </a:sys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srgbClr val="080808"/>
                </a:solidFill>
                <a:effectLst/>
                <a:uLnTx/>
                <a:uFillTx/>
                <a:ea typeface="+mn-ea"/>
                <a:cs typeface="Aharoni" panose="02010803020104030203" pitchFamily="2" charset="-79"/>
              </a:rPr>
              <a:t>Réorientation ou non ?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srgbClr val="080808"/>
                </a:solidFill>
                <a:effectLst/>
                <a:uLnTx/>
                <a:uFillTx/>
                <a:ea typeface="+mn-ea"/>
                <a:cs typeface="Aharoni" panose="02010803020104030203" pitchFamily="2" charset="-79"/>
              </a:rPr>
              <a:t>Les bonnes questions à se poser</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u="none" strike="noStrike" kern="1200" cap="none" spc="0" normalizeH="0" baseline="0" noProof="0" dirty="0">
                <a:ln>
                  <a:noFill/>
                </a:ln>
                <a:solidFill>
                  <a:srgbClr val="080808"/>
                </a:solidFill>
                <a:effectLst/>
                <a:uLnTx/>
                <a:uFillTx/>
                <a:ea typeface="+mn-ea"/>
                <a:cs typeface="Aharoni" panose="02010803020104030203" pitchFamily="2" charset="-79"/>
                <a:sym typeface="Wingdings" panose="05000000000000000000" pitchFamily="2" charset="2"/>
              </a:rPr>
              <a:t></a:t>
            </a:r>
            <a:r>
              <a:rPr kumimoji="0" lang="fr-FR" sz="1200" b="1" i="0" u="none" strike="noStrike" kern="1200" cap="none" spc="0" normalizeH="0" baseline="0" noProof="0" dirty="0">
                <a:ln>
                  <a:noFill/>
                </a:ln>
                <a:solidFill>
                  <a:srgbClr val="080808"/>
                </a:solidFill>
                <a:effectLst/>
                <a:uLnTx/>
                <a:uFillTx/>
                <a:ea typeface="+mn-ea"/>
                <a:cs typeface="Aharoni" panose="02010803020104030203" pitchFamily="2" charset="-79"/>
                <a:sym typeface="Wingdings" panose="05000000000000000000" pitchFamily="2" charset="2"/>
              </a:rPr>
              <a:t> </a:t>
            </a:r>
            <a:r>
              <a:rPr kumimoji="0" lang="fr-FR" sz="1200" b="1" i="1" u="none" strike="noStrike" kern="1200" cap="none" spc="0" normalizeH="0" baseline="0" noProof="0" dirty="0">
                <a:ln>
                  <a:noFill/>
                </a:ln>
                <a:solidFill>
                  <a:srgbClr val="080808"/>
                </a:solidFill>
                <a:effectLst/>
                <a:uLnTx/>
                <a:uFillTx/>
                <a:ea typeface="+mn-ea"/>
                <a:cs typeface="Aharoni" panose="02010803020104030203" pitchFamily="2" charset="-79"/>
              </a:rPr>
              <a:t>Je clique sur la situation qui me correspond</a:t>
            </a:r>
          </a:p>
        </p:txBody>
      </p:sp>
      <p:sp>
        <p:nvSpPr>
          <p:cNvPr id="3" name="Rectangle 2">
            <a:hlinkClick r:id="rId8" action="ppaction://hlinksldjump"/>
            <a:extLst>
              <a:ext uri="{FF2B5EF4-FFF2-40B4-BE49-F238E27FC236}">
                <a16:creationId xmlns:a16="http://schemas.microsoft.com/office/drawing/2014/main" id="{1845DFC4-3442-4E60-8CCE-E5A0F2EEF1DF}"/>
              </a:ext>
            </a:extLst>
          </p:cNvPr>
          <p:cNvSpPr/>
          <p:nvPr/>
        </p:nvSpPr>
        <p:spPr bwMode="auto">
          <a:xfrm>
            <a:off x="1075584" y="3353332"/>
            <a:ext cx="3044021" cy="1081619"/>
          </a:xfrm>
          <a:prstGeom prst="rect">
            <a:avLst/>
          </a:prstGeom>
          <a:solidFill>
            <a:srgbClr val="DEEBF7"/>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800" b="1" dirty="0">
                <a:solidFill>
                  <a:schemeClr val="tx1"/>
                </a:solidFill>
                <a:latin typeface="Segoe UI Semibold" panose="020B0702040204020203" pitchFamily="34" charset="0"/>
                <a:cs typeface="Segoe UI Semibold" panose="020B0702040204020203" pitchFamily="34" charset="0"/>
                <a:sym typeface="Wingdings" panose="05000000000000000000" pitchFamily="2" charset="2"/>
              </a:rPr>
              <a:t></a:t>
            </a:r>
            <a:r>
              <a:rPr lang="fr-FR" sz="2400" b="1" dirty="0">
                <a:solidFill>
                  <a:schemeClr val="tx1"/>
                </a:solidFill>
                <a:latin typeface="Segoe UI Semibold" panose="020B0702040204020203" pitchFamily="34" charset="0"/>
                <a:cs typeface="Segoe UI Semibold" panose="020B0702040204020203" pitchFamily="34" charset="0"/>
                <a:sym typeface="Wingdings" panose="05000000000000000000" pitchFamily="2" charset="2"/>
              </a:rPr>
              <a:t> </a:t>
            </a:r>
            <a:r>
              <a:rPr lang="fr-FR" sz="1600" dirty="0">
                <a:solidFill>
                  <a:schemeClr val="tx1"/>
                </a:solidFill>
                <a:latin typeface="Arial" panose="020B0604020202020204" pitchFamily="34" charset="0"/>
                <a:cs typeface="Arial" panose="020B0604020202020204" pitchFamily="34" charset="0"/>
              </a:rPr>
              <a:t>Je souhaite aller au bout de ma L1 et je me réoriente après dans une autre formation</a:t>
            </a:r>
          </a:p>
        </p:txBody>
      </p:sp>
    </p:spTree>
    <p:extLst>
      <p:ext uri="{BB962C8B-B14F-4D97-AF65-F5344CB8AC3E}">
        <p14:creationId xmlns:p14="http://schemas.microsoft.com/office/powerpoint/2010/main" val="3428669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re 1">
            <a:hlinkClick r:id="rId2" action="ppaction://hlinksldjump"/>
            <a:extLst>
              <a:ext uri="{FF2B5EF4-FFF2-40B4-BE49-F238E27FC236}">
                <a16:creationId xmlns:a16="http://schemas.microsoft.com/office/drawing/2014/main" id="{EA62AC51-C4BF-4941-9F37-B4F56595258C}"/>
              </a:ext>
            </a:extLst>
          </p:cNvPr>
          <p:cNvSpPr txBox="1">
            <a:spLocks/>
          </p:cNvSpPr>
          <p:nvPr/>
        </p:nvSpPr>
        <p:spPr>
          <a:xfrm>
            <a:off x="1619672" y="1923678"/>
            <a:ext cx="5148572" cy="1188823"/>
          </a:xfrm>
          <a:prstGeom prst="rect">
            <a:avLst/>
          </a:prstGeom>
          <a:solidFill>
            <a:schemeClr val="accent6">
              <a:lumMod val="20000"/>
              <a:lumOff val="80000"/>
            </a:schemeClr>
          </a:solidFill>
          <a:effectLst>
            <a:outerShdw blurRad="50800" dist="38100" dir="13500000" algn="br" rotWithShape="0">
              <a:prstClr val="black">
                <a:alpha val="40000"/>
              </a:prstClr>
            </a:outerShdw>
            <a:reflection blurRad="6350" stA="50000" endA="300" endPos="90000" dist="508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dirty="0">
                <a:solidFill>
                  <a:srgbClr val="080808"/>
                </a:solidFill>
                <a:latin typeface="+mn-lt"/>
                <a:cs typeface="Aharoni" panose="02010803020104030203" pitchFamily="2" charset="-79"/>
                <a:sym typeface="Wingdings" panose="05000000000000000000" pitchFamily="2" charset="2"/>
              </a:rPr>
              <a:t></a:t>
            </a:r>
            <a:r>
              <a:rPr lang="fr-FR" sz="1200" b="1" dirty="0">
                <a:solidFill>
                  <a:srgbClr val="080808"/>
                </a:solidFill>
                <a:latin typeface="+mn-lt"/>
                <a:cs typeface="Aharoni" panose="02010803020104030203" pitchFamily="2" charset="-79"/>
                <a:sym typeface="Wingdings" panose="05000000000000000000" pitchFamily="2" charset="2"/>
              </a:rPr>
              <a:t> </a:t>
            </a:r>
            <a:r>
              <a:rPr lang="fr-FR" sz="1200" b="1" i="0" dirty="0">
                <a:solidFill>
                  <a:srgbClr val="313131"/>
                </a:solidFill>
                <a:effectLst/>
                <a:latin typeface="+mn-lt"/>
              </a:rPr>
              <a:t>Je cherche une réorientation qui me convient.</a:t>
            </a:r>
          </a:p>
        </p:txBody>
      </p:sp>
      <p:sp>
        <p:nvSpPr>
          <p:cNvPr id="10" name="Titre 1">
            <a:hlinkClick r:id="rId3" action="ppaction://hlinksldjump"/>
            <a:extLst>
              <a:ext uri="{FF2B5EF4-FFF2-40B4-BE49-F238E27FC236}">
                <a16:creationId xmlns:a16="http://schemas.microsoft.com/office/drawing/2014/main" id="{348C4E38-F86D-419A-8CB0-37BAE8C82DB7}"/>
              </a:ext>
            </a:extLst>
          </p:cNvPr>
          <p:cNvSpPr txBox="1">
            <a:spLocks/>
          </p:cNvSpPr>
          <p:nvPr/>
        </p:nvSpPr>
        <p:spPr>
          <a:xfrm>
            <a:off x="1619672" y="3345490"/>
            <a:ext cx="5148572" cy="1188824"/>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a:solidFill>
                  <a:srgbClr val="080808"/>
                </a:solidFill>
                <a:latin typeface="+mn-lt"/>
                <a:cs typeface="Aharoni" panose="02010803020104030203" pitchFamily="2" charset="-79"/>
                <a:sym typeface="Wingdings" panose="05000000000000000000" pitchFamily="2" charset="2"/>
              </a:rPr>
              <a:t></a:t>
            </a:r>
            <a:r>
              <a:rPr lang="fr-FR" sz="1200" b="1">
                <a:solidFill>
                  <a:srgbClr val="080808"/>
                </a:solidFill>
                <a:latin typeface="+mn-lt"/>
                <a:cs typeface="Aharoni" panose="02010803020104030203" pitchFamily="2" charset="-79"/>
                <a:sym typeface="Wingdings" panose="05000000000000000000" pitchFamily="2" charset="2"/>
              </a:rPr>
              <a:t> </a:t>
            </a:r>
            <a:r>
              <a:rPr lang="fr-FR" sz="1200" b="1">
                <a:latin typeface="+mn-lt"/>
              </a:rPr>
              <a:t>Je réfléchis à d’autres alternatives aux études.</a:t>
            </a:r>
          </a:p>
        </p:txBody>
      </p:sp>
    </p:spTree>
    <p:extLst>
      <p:ext uri="{BB962C8B-B14F-4D97-AF65-F5344CB8AC3E}">
        <p14:creationId xmlns:p14="http://schemas.microsoft.com/office/powerpoint/2010/main" val="3549904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34B0B19-A763-424B-A8B6-97A693513129}"/>
              </a:ext>
            </a:extLst>
          </p:cNvPr>
          <p:cNvSpPr>
            <a:spLocks noGrp="1"/>
          </p:cNvSpPr>
          <p:nvPr>
            <p:ph type="sldNum" sz="quarter" idx="12"/>
          </p:nvPr>
        </p:nvSpPr>
        <p:spPr/>
        <p:txBody>
          <a:bodyPr/>
          <a:lstStyle/>
          <a:p>
            <a:pPr>
              <a:defRPr/>
            </a:pPr>
            <a:fld id="{2066355A-084C-D24E-9AD2-7E4FC41EA627}" type="slidenum">
              <a:rPr lang="en-US" dirty="0"/>
              <a:t>4</a:t>
            </a:fld>
            <a:endParaRPr lang="en-US"/>
          </a:p>
        </p:txBody>
      </p:sp>
      <p:sp>
        <p:nvSpPr>
          <p:cNvPr id="6" name="Titre 1">
            <a:hlinkClick r:id="rId2" action="ppaction://hlinksldjump"/>
            <a:extLst>
              <a:ext uri="{FF2B5EF4-FFF2-40B4-BE49-F238E27FC236}">
                <a16:creationId xmlns:a16="http://schemas.microsoft.com/office/drawing/2014/main" id="{979CB85E-606B-437F-9A48-E5EFED16817D}"/>
              </a:ext>
            </a:extLst>
          </p:cNvPr>
          <p:cNvSpPr txBox="1">
            <a:spLocks/>
          </p:cNvSpPr>
          <p:nvPr/>
        </p:nvSpPr>
        <p:spPr>
          <a:xfrm>
            <a:off x="1403648" y="1984219"/>
            <a:ext cx="5364595" cy="117506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dirty="0">
                <a:solidFill>
                  <a:srgbClr val="080808"/>
                </a:solidFill>
                <a:latin typeface="+mn-lt"/>
                <a:cs typeface="Aharoni" panose="02010803020104030203" pitchFamily="2" charset="-79"/>
                <a:sym typeface="Wingdings" panose="05000000000000000000" pitchFamily="2" charset="2"/>
              </a:rPr>
              <a:t></a:t>
            </a:r>
            <a:r>
              <a:rPr lang="fr-FR" sz="1200" b="1" dirty="0">
                <a:solidFill>
                  <a:srgbClr val="080808"/>
                </a:solidFill>
                <a:latin typeface="+mn-lt"/>
                <a:cs typeface="Aharoni" panose="02010803020104030203" pitchFamily="2" charset="-79"/>
                <a:sym typeface="Wingdings" panose="05000000000000000000" pitchFamily="2" charset="2"/>
              </a:rPr>
              <a:t> </a:t>
            </a:r>
            <a:r>
              <a:rPr lang="fr-FR" sz="1200" b="1" dirty="0">
                <a:latin typeface="+mn-lt"/>
              </a:rPr>
              <a:t>Je veux redoubler d’efforts et continuer dans ma licence avec de l’aide et l’assurance de pouvoir continuer en L2 après ma L1.</a:t>
            </a:r>
            <a:endParaRPr lang="fr-FR" sz="1200" dirty="0">
              <a:latin typeface="+mn-lt"/>
            </a:endParaRPr>
          </a:p>
        </p:txBody>
      </p:sp>
      <p:sp>
        <p:nvSpPr>
          <p:cNvPr id="8" name="Titre 1">
            <a:hlinkClick r:id="rId3" action="ppaction://hlinksldjump"/>
            <a:extLst>
              <a:ext uri="{FF2B5EF4-FFF2-40B4-BE49-F238E27FC236}">
                <a16:creationId xmlns:a16="http://schemas.microsoft.com/office/drawing/2014/main" id="{7B5948E6-7277-4ADA-BFA6-FB6D2A12427D}"/>
              </a:ext>
            </a:extLst>
          </p:cNvPr>
          <p:cNvSpPr txBox="1">
            <a:spLocks/>
          </p:cNvSpPr>
          <p:nvPr/>
        </p:nvSpPr>
        <p:spPr>
          <a:xfrm>
            <a:off x="1403648" y="3363838"/>
            <a:ext cx="5364595" cy="117506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a:solidFill>
                  <a:srgbClr val="080808"/>
                </a:solidFill>
                <a:latin typeface="+mn-lt"/>
                <a:cs typeface="Aharoni" panose="02010803020104030203" pitchFamily="2" charset="-79"/>
                <a:sym typeface="Wingdings" panose="05000000000000000000" pitchFamily="2" charset="2"/>
              </a:rPr>
              <a:t></a:t>
            </a:r>
            <a:r>
              <a:rPr lang="fr-FR" sz="1200" b="1">
                <a:solidFill>
                  <a:srgbClr val="080808"/>
                </a:solidFill>
                <a:latin typeface="+mn-lt"/>
                <a:cs typeface="Aharoni" panose="02010803020104030203" pitchFamily="2" charset="-79"/>
                <a:sym typeface="Wingdings" panose="05000000000000000000" pitchFamily="2" charset="2"/>
              </a:rPr>
              <a:t> </a:t>
            </a:r>
            <a:r>
              <a:rPr lang="fr-FR" sz="1200" b="1">
                <a:latin typeface="+mn-lt"/>
              </a:rPr>
              <a:t>Je veux changer et m’inscrire dans une autre licence.</a:t>
            </a:r>
          </a:p>
        </p:txBody>
      </p:sp>
    </p:spTree>
    <p:extLst>
      <p:ext uri="{BB962C8B-B14F-4D97-AF65-F5344CB8AC3E}">
        <p14:creationId xmlns:p14="http://schemas.microsoft.com/office/powerpoint/2010/main" val="2395003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re 1">
            <a:hlinkClick r:id="rId2" action="ppaction://hlinksldjump"/>
            <a:extLst>
              <a:ext uri="{FF2B5EF4-FFF2-40B4-BE49-F238E27FC236}">
                <a16:creationId xmlns:a16="http://schemas.microsoft.com/office/drawing/2014/main" id="{F9CDB3F6-0E20-4BAD-94E3-946874172474}"/>
              </a:ext>
            </a:extLst>
          </p:cNvPr>
          <p:cNvSpPr txBox="1">
            <a:spLocks/>
          </p:cNvSpPr>
          <p:nvPr/>
        </p:nvSpPr>
        <p:spPr>
          <a:xfrm>
            <a:off x="1331640" y="2355726"/>
            <a:ext cx="5259016" cy="688431"/>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lang="fr-FR" sz="2800" b="1">
                <a:solidFill>
                  <a:srgbClr val="080808"/>
                </a:solidFill>
                <a:latin typeface="+mn-lt"/>
                <a:cs typeface="Aharoni" panose="02010803020104030203" pitchFamily="2" charset="-79"/>
                <a:sym typeface="Wingdings" panose="05000000000000000000" pitchFamily="2" charset="2"/>
              </a:rPr>
              <a:t> </a:t>
            </a:r>
            <a:r>
              <a:rPr lang="fr-FR" sz="1200" b="1" i="0">
                <a:solidFill>
                  <a:srgbClr val="313131"/>
                </a:solidFill>
                <a:effectLst/>
                <a:latin typeface="+mn-lt"/>
              </a:rPr>
              <a:t>Je souhaite m’orienter vers des études courtes.</a:t>
            </a:r>
          </a:p>
        </p:txBody>
      </p:sp>
      <p:sp>
        <p:nvSpPr>
          <p:cNvPr id="9" name="Titre 1">
            <a:hlinkClick r:id="rId3" action="ppaction://hlinksldjump"/>
            <a:extLst>
              <a:ext uri="{FF2B5EF4-FFF2-40B4-BE49-F238E27FC236}">
                <a16:creationId xmlns:a16="http://schemas.microsoft.com/office/drawing/2014/main" id="{EA0B2AC6-CE52-44F6-9AA0-E3DD07BEB11C}"/>
              </a:ext>
            </a:extLst>
          </p:cNvPr>
          <p:cNvSpPr txBox="1">
            <a:spLocks/>
          </p:cNvSpPr>
          <p:nvPr/>
        </p:nvSpPr>
        <p:spPr>
          <a:xfrm>
            <a:off x="1331640" y="3363838"/>
            <a:ext cx="5259016" cy="773982"/>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dirty="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dirty="0">
                <a:ln>
                  <a:noFill/>
                </a:ln>
                <a:solidFill>
                  <a:prstClr val="black"/>
                </a:solidFill>
                <a:effectLst/>
                <a:uLnTx/>
                <a:uFillTx/>
                <a:latin typeface="+mn-lt"/>
                <a:ea typeface="+mj-ea"/>
                <a:cs typeface="+mj-cs"/>
              </a:rPr>
              <a:t>Je souhaite rentrer dans une école publique ou privée</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mn-lt"/>
                <a:ea typeface="+mj-ea"/>
                <a:cs typeface="+mj-cs"/>
              </a:rPr>
              <a:t>pour suivre une formation professionnalisante sur plusieurs années.</a:t>
            </a:r>
          </a:p>
        </p:txBody>
      </p:sp>
    </p:spTree>
    <p:extLst>
      <p:ext uri="{BB962C8B-B14F-4D97-AF65-F5344CB8AC3E}">
        <p14:creationId xmlns:p14="http://schemas.microsoft.com/office/powerpoint/2010/main" val="422835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9C4DCE28-ACEF-4F11-8E69-977536758D95}"/>
              </a:ext>
            </a:extLst>
          </p:cNvPr>
          <p:cNvSpPr txBox="1"/>
          <p:nvPr/>
        </p:nvSpPr>
        <p:spPr bwMode="auto">
          <a:xfrm>
            <a:off x="6554589" y="215867"/>
            <a:ext cx="2589411" cy="307777"/>
          </a:xfrm>
          <a:prstGeom prst="rect">
            <a:avLst/>
          </a:prstGeom>
          <a:solidFill>
            <a:schemeClr val="bg1"/>
          </a:solidFill>
          <a:effectLst>
            <a:glow rad="63500">
              <a:schemeClr val="accent2">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Je ne sais plus quoi faire</a:t>
            </a:r>
            <a:endParaRPr lang="fr-FR" sz="1400" b="1" i="1" dirty="0"/>
          </a:p>
        </p:txBody>
      </p:sp>
      <p:sp>
        <p:nvSpPr>
          <p:cNvPr id="6" name="Titre 1">
            <a:extLst>
              <a:ext uri="{FF2B5EF4-FFF2-40B4-BE49-F238E27FC236}">
                <a16:creationId xmlns:a16="http://schemas.microsoft.com/office/drawing/2014/main" id="{D57ABAFA-77BB-4F7A-80BA-702C3A526175}"/>
              </a:ext>
            </a:extLst>
          </p:cNvPr>
          <p:cNvSpPr txBox="1">
            <a:spLocks/>
          </p:cNvSpPr>
          <p:nvPr/>
        </p:nvSpPr>
        <p:spPr>
          <a:xfrm>
            <a:off x="750506" y="2787774"/>
            <a:ext cx="7239608" cy="1692488"/>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313131"/>
                </a:solidFill>
                <a:effectLst/>
                <a:uLnTx/>
                <a:uFillTx/>
                <a:latin typeface="+mn-lt"/>
                <a:ea typeface="+mj-ea"/>
                <a:cs typeface="+mj-cs"/>
              </a:rPr>
              <a:t>Il existe aussi d'autres alternatives</a:t>
            </a:r>
            <a:r>
              <a:rPr kumimoji="0" lang="fr-FR" sz="1200" b="0" i="0" u="none" strike="noStrike" kern="1200" cap="none" spc="0" normalizeH="0" baseline="0" noProof="0" dirty="0">
                <a:ln>
                  <a:noFill/>
                </a:ln>
                <a:solidFill>
                  <a:srgbClr val="313131"/>
                </a:solidFill>
                <a:effectLst/>
                <a:uLnTx/>
                <a:uFillTx/>
                <a:latin typeface="+mn-lt"/>
                <a:ea typeface="+mj-ea"/>
                <a:cs typeface="+mj-cs"/>
              </a:rPr>
              <a:t>, le temps de (re)trouver sa voie, comme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2"/>
              </a:rPr>
              <a:t>Service civique</a:t>
            </a:r>
            <a:r>
              <a:rPr kumimoji="0" lang="fr-FR" sz="1200" b="0" i="0" u="none" strike="noStrike" kern="1200" cap="none" spc="0" normalizeH="0" baseline="0" noProof="0" dirty="0">
                <a:ln>
                  <a:noFill/>
                </a:ln>
                <a:solidFill>
                  <a:srgbClr val="313131"/>
                </a:solidFill>
                <a:effectLst/>
                <a:uLnTx/>
                <a:uFillTx/>
                <a:latin typeface="+mn-lt"/>
                <a:ea typeface="+mj-ea"/>
                <a:cs typeface="+mj-cs"/>
              </a:rPr>
              <a:t>,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3"/>
              </a:rPr>
              <a:t>Service volontaire européen</a:t>
            </a:r>
            <a:r>
              <a:rPr kumimoji="0" lang="fr-FR" sz="1200" b="0" i="0" u="none" strike="noStrike" kern="1200" cap="none" spc="0" normalizeH="0" baseline="0" noProof="0" dirty="0">
                <a:ln>
                  <a:noFill/>
                </a:ln>
                <a:solidFill>
                  <a:srgbClr val="313131"/>
                </a:solidFill>
                <a:effectLst/>
                <a:uLnTx/>
                <a:uFillTx/>
                <a:latin typeface="+mn-lt"/>
                <a:ea typeface="+mj-ea"/>
                <a:cs typeface="+mj-cs"/>
              </a:rPr>
              <a:t>,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4"/>
              </a:rPr>
              <a:t>volontariat international</a:t>
            </a:r>
            <a:r>
              <a:rPr kumimoji="0" lang="fr-FR" sz="1200" b="0" i="0" u="none" strike="noStrike" kern="1200" cap="none" spc="0" normalizeH="0" baseline="0" noProof="0" dirty="0">
                <a:ln>
                  <a:noFill/>
                </a:ln>
                <a:solidFill>
                  <a:srgbClr val="313131"/>
                </a:solidFill>
                <a:effectLst/>
                <a:uLnTx/>
                <a:uFillTx/>
                <a:latin typeface="+mn-lt"/>
                <a:ea typeface="+mj-ea"/>
                <a:cs typeface="+mj-cs"/>
              </a:rPr>
              <a:t>, le programme vacances-travail.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mn-lt"/>
                <a:ea typeface="+mj-ea"/>
                <a:cs typeface="+mj-cs"/>
              </a:rPr>
              <a:t>Il y a aussi la possibilité de faire </a:t>
            </a:r>
            <a:r>
              <a:rPr kumimoji="0" lang="fr-FR" sz="1200" b="0" i="0" u="none" strike="noStrike" kern="1200" cap="none" spc="0" normalizeH="0" baseline="0" noProof="0" dirty="0">
                <a:ln>
                  <a:noFill/>
                </a:ln>
                <a:solidFill>
                  <a:prstClr val="black"/>
                </a:solidFill>
                <a:effectLst/>
                <a:uLnTx/>
                <a:uFillTx/>
                <a:latin typeface="+mn-lt"/>
                <a:ea typeface="+mj-ea"/>
                <a:cs typeface="+mj-cs"/>
                <a:hlinkClick r:id="rId5"/>
              </a:rPr>
              <a:t>une année de césure</a:t>
            </a:r>
            <a:r>
              <a:rPr kumimoji="0" lang="fr-FR" sz="1200" b="0" i="0" u="none" strike="noStrike" kern="1200" cap="none" spc="0" normalizeH="0" baseline="0" noProof="0" dirty="0">
                <a:ln>
                  <a:noFill/>
                </a:ln>
                <a:solidFill>
                  <a:prstClr val="black"/>
                </a:solidFill>
                <a:effectLst/>
                <a:uLnTx/>
                <a:uFillTx/>
                <a:latin typeface="+mn-lt"/>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6"/>
              </a:rPr>
              <a:t>concours de la fonction publique </a:t>
            </a:r>
            <a:r>
              <a:rPr kumimoji="0" lang="fr-FR" sz="1200" b="0" i="0" u="none" strike="noStrike" kern="1200" cap="none" spc="0" normalizeH="0" baseline="0" noProof="0" dirty="0">
                <a:ln>
                  <a:noFill/>
                </a:ln>
                <a:solidFill>
                  <a:srgbClr val="313131"/>
                </a:solidFill>
                <a:effectLst/>
                <a:uLnTx/>
                <a:uFillTx/>
                <a:latin typeface="+mn-lt"/>
                <a:ea typeface="+mj-ea"/>
                <a:cs typeface="+mj-cs"/>
              </a:rPr>
              <a:t>offrent des perspectives professionnelles certaines une fois les examens réussis. Il faut se renseigner sur les dates et conditions.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Reprendre une </a:t>
            </a:r>
            <a:r>
              <a:rPr kumimoji="0" lang="fr-FR" sz="1200" b="1" i="0" u="none" strike="noStrike" kern="1200" cap="none" spc="0" normalizeH="0" baseline="0" noProof="0" dirty="0">
                <a:ln>
                  <a:noFill/>
                </a:ln>
                <a:solidFill>
                  <a:srgbClr val="313131"/>
                </a:solidFill>
                <a:effectLst/>
                <a:uLnTx/>
                <a:uFillTx/>
                <a:latin typeface="+mn-lt"/>
                <a:ea typeface="+mj-ea"/>
                <a:cs typeface="+mj-cs"/>
              </a:rPr>
              <a:t>formation en apprentissage </a:t>
            </a:r>
            <a:r>
              <a:rPr kumimoji="0" lang="fr-FR" sz="1200" b="0" i="0" u="none" strike="noStrike" kern="1200" cap="none" spc="0" normalizeH="0" baseline="0" noProof="0" dirty="0">
                <a:ln>
                  <a:noFill/>
                </a:ln>
                <a:solidFill>
                  <a:srgbClr val="313131"/>
                </a:solidFill>
                <a:effectLst/>
                <a:uLnTx/>
                <a:uFillTx/>
                <a:latin typeface="+mn-lt"/>
                <a:ea typeface="+mj-ea"/>
                <a:cs typeface="+mj-cs"/>
              </a:rPr>
              <a:t>peut également être un projet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(voir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7"/>
              </a:rPr>
              <a:t>le contrat d’apprentissage</a:t>
            </a:r>
            <a:r>
              <a:rPr kumimoji="0" lang="fr-FR" sz="1200" b="0" i="0" u="none" strike="noStrike" kern="1200" cap="none" spc="0" normalizeH="0" baseline="0" noProof="0" dirty="0">
                <a:ln>
                  <a:noFill/>
                </a:ln>
                <a:solidFill>
                  <a:srgbClr val="313131"/>
                </a:solidFill>
                <a:effectLst/>
                <a:uLnTx/>
                <a:uFillTx/>
                <a:latin typeface="+mn-lt"/>
                <a:ea typeface="+mj-ea"/>
                <a:cs typeface="+mj-cs"/>
              </a:rPr>
              <a:t>,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8"/>
              </a:rPr>
              <a:t>l’apprentissage à l’université</a:t>
            </a:r>
            <a:r>
              <a:rPr kumimoji="0" lang="fr-FR" sz="1200" b="0" i="0" u="none" strike="noStrike" kern="1200" cap="none" spc="0" normalizeH="0" baseline="0" noProof="0" dirty="0">
                <a:ln>
                  <a:noFill/>
                </a:ln>
                <a:solidFill>
                  <a:srgbClr val="313131"/>
                </a:solidFill>
                <a:effectLst/>
                <a:uLnTx/>
                <a:uFillTx/>
                <a:latin typeface="+mn-lt"/>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chargés d’orientation et d’insertion professionnelle ou les psychologues de l’Éducation nationale </a:t>
            </a:r>
            <a:br>
              <a:rPr kumimoji="0" lang="fr-FR" sz="1200" b="0" i="0" u="none" strike="noStrike" kern="1200" cap="none" spc="0" normalizeH="0" baseline="0" noProof="0" dirty="0">
                <a:ln>
                  <a:noFill/>
                </a:ln>
                <a:solidFill>
                  <a:srgbClr val="313131"/>
                </a:solidFill>
                <a:effectLst/>
                <a:uLnTx/>
                <a:uFillTx/>
                <a:latin typeface="+mn-lt"/>
                <a:ea typeface="+mj-ea"/>
                <a:cs typeface="+mj-cs"/>
              </a:rPr>
            </a:br>
            <a:r>
              <a:rPr kumimoji="0" lang="fr-FR" sz="1200" b="0" i="0" u="none" strike="noStrike" kern="1200" cap="none" spc="0" normalizeH="0" baseline="0" noProof="0" dirty="0">
                <a:ln>
                  <a:noFill/>
                </a:ln>
                <a:solidFill>
                  <a:srgbClr val="313131"/>
                </a:solidFill>
                <a:effectLst/>
                <a:uLnTx/>
                <a:uFillTx/>
                <a:latin typeface="+mn-lt"/>
                <a:ea typeface="+mj-ea"/>
                <a:cs typeface="+mj-cs"/>
              </a:rPr>
              <a:t>au sein de mon université pourront m’aider à étudier toutes les pistes possibles et réfléchir à mon projet.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313131"/>
                </a:solidFill>
                <a:effectLst/>
                <a:uLnTx/>
                <a:uFillTx/>
                <a:latin typeface="+mn-lt"/>
                <a:ea typeface="+mj-ea"/>
                <a:cs typeface="+mj-cs"/>
              </a:rPr>
              <a:t>Le droit à l'erreur est mieux admis aujourd'hui, d'autant plus si je le mets à profit pour rebondir.</a:t>
            </a:r>
            <a:endParaRPr kumimoji="0" lang="fr-FR" sz="1200" b="1" i="0" u="none" strike="noStrike" kern="1200" cap="none" spc="0" normalizeH="0" baseline="0" noProof="0" dirty="0">
              <a:ln>
                <a:noFill/>
              </a:ln>
              <a:solidFill>
                <a:prstClr val="black"/>
              </a:solidFill>
              <a:effectLst/>
              <a:uLnTx/>
              <a:uFillTx/>
              <a:latin typeface="+mn-lt"/>
              <a:ea typeface="+mj-ea"/>
              <a:cs typeface="+mj-cs"/>
            </a:endParaRPr>
          </a:p>
        </p:txBody>
      </p:sp>
      <p:pic>
        <p:nvPicPr>
          <p:cNvPr id="3" name="Image 2">
            <a:hlinkClick r:id="rId9" action="ppaction://hlinksldjump"/>
            <a:extLst>
              <a:ext uri="{FF2B5EF4-FFF2-40B4-BE49-F238E27FC236}">
                <a16:creationId xmlns:a16="http://schemas.microsoft.com/office/drawing/2014/main" id="{6FC4E01E-013E-4F7A-B69A-E82054C7D008}"/>
              </a:ext>
            </a:extLst>
          </p:cNvPr>
          <p:cNvPicPr>
            <a:picLocks noChangeAspect="1"/>
          </p:cNvPicPr>
          <p:nvPr/>
        </p:nvPicPr>
        <p:blipFill>
          <a:blip r:embed="rId10"/>
          <a:stretch>
            <a:fillRect/>
          </a:stretch>
        </p:blipFill>
        <p:spPr>
          <a:xfrm>
            <a:off x="8172400" y="3566088"/>
            <a:ext cx="1202604" cy="1207656"/>
          </a:xfrm>
          <a:prstGeom prst="rect">
            <a:avLst/>
          </a:prstGeom>
        </p:spPr>
      </p:pic>
      <p:sp>
        <p:nvSpPr>
          <p:cNvPr id="7" name="Titre 1">
            <a:extLst>
              <a:ext uri="{FF2B5EF4-FFF2-40B4-BE49-F238E27FC236}">
                <a16:creationId xmlns:a16="http://schemas.microsoft.com/office/drawing/2014/main" id="{1154BB71-A013-45B0-8E2C-8AC4FA18FD76}"/>
              </a:ext>
            </a:extLst>
          </p:cNvPr>
          <p:cNvSpPr txBox="1">
            <a:spLocks/>
          </p:cNvSpPr>
          <p:nvPr/>
        </p:nvSpPr>
        <p:spPr>
          <a:xfrm>
            <a:off x="750506" y="987574"/>
            <a:ext cx="7239608" cy="1609637"/>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me renseigne sur les dispositifs de mon université pour les étudiants en difficulté : </a:t>
            </a:r>
          </a:p>
          <a:p>
            <a:r>
              <a:rPr lang="fr-FR" sz="1200" dirty="0">
                <a:solidFill>
                  <a:srgbClr val="313131"/>
                </a:solidFill>
                <a:latin typeface="+mn-lt"/>
              </a:rPr>
              <a:t>Je pourrai suivre une remise</a:t>
            </a:r>
            <a:r>
              <a:rPr lang="fr-FR" sz="1200" b="0" i="0" dirty="0">
                <a:solidFill>
                  <a:srgbClr val="313131"/>
                </a:solidFill>
                <a:effectLst/>
                <a:latin typeface="+mn-lt"/>
              </a:rPr>
              <a:t> à niv</a:t>
            </a:r>
            <a:r>
              <a:rPr lang="fr-FR" sz="1200" dirty="0">
                <a:solidFill>
                  <a:srgbClr val="313131"/>
                </a:solidFill>
                <a:latin typeface="+mn-lt"/>
              </a:rPr>
              <a:t>eau </a:t>
            </a:r>
            <a:r>
              <a:rPr lang="fr-FR" sz="1200" b="0" i="0" dirty="0">
                <a:solidFill>
                  <a:srgbClr val="313131"/>
                </a:solidFill>
                <a:effectLst/>
                <a:latin typeface="+mn-lt"/>
              </a:rPr>
              <a:t>dans différents enseignements, réfléchir à mon projet personnel </a:t>
            </a:r>
            <a:br>
              <a:rPr lang="fr-FR" sz="1200" b="0" i="0" dirty="0">
                <a:solidFill>
                  <a:srgbClr val="313131"/>
                </a:solidFill>
                <a:effectLst/>
                <a:latin typeface="+mn-lt"/>
              </a:rPr>
            </a:br>
            <a:r>
              <a:rPr lang="fr-FR" sz="1200" b="0" i="0" dirty="0">
                <a:solidFill>
                  <a:srgbClr val="313131"/>
                </a:solidFill>
                <a:effectLst/>
                <a:latin typeface="+mn-lt"/>
              </a:rPr>
              <a:t>et professionnel, faire des modules de mise à niveau et/ou des stages en entreprise. </a:t>
            </a:r>
          </a:p>
          <a:p>
            <a:r>
              <a:rPr lang="fr-FR" sz="1200" b="0" i="0" dirty="0">
                <a:solidFill>
                  <a:srgbClr val="313131"/>
                </a:solidFill>
                <a:effectLst/>
                <a:latin typeface="+mn-lt"/>
              </a:rPr>
              <a:t>Ces modules visent soit à préparer une entrée en BTS, BUT ou en école, soit à rester dans la mention de licence de départ, ou encore à s’orienter vers une autre licence. Ils peuvent être validés par un diplôme d’université.</a:t>
            </a:r>
          </a:p>
        </p:txBody>
      </p:sp>
    </p:spTree>
    <p:extLst>
      <p:ext uri="{BB962C8B-B14F-4D97-AF65-F5344CB8AC3E}">
        <p14:creationId xmlns:p14="http://schemas.microsoft.com/office/powerpoint/2010/main" val="4028865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7</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6540302" y="216476"/>
            <a:ext cx="2603698" cy="307777"/>
          </a:xfrm>
          <a:prstGeom prst="rect">
            <a:avLst/>
          </a:prstGeom>
          <a:solidFill>
            <a:schemeClr val="bg1"/>
          </a:solidFill>
          <a:effectLst>
            <a:glow rad="63500">
              <a:schemeClr val="accent2">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ea typeface="+mn-lt"/>
                <a:cs typeface="+mn-lt"/>
              </a:rPr>
              <a:t>Je ne sais plus quoi faire</a:t>
            </a:r>
            <a:endParaRPr lang="fr-FR"/>
          </a:p>
        </p:txBody>
      </p:sp>
      <p:sp>
        <p:nvSpPr>
          <p:cNvPr id="6" name="Titre 1">
            <a:extLst>
              <a:ext uri="{FF2B5EF4-FFF2-40B4-BE49-F238E27FC236}">
                <a16:creationId xmlns:a16="http://schemas.microsoft.com/office/drawing/2014/main" id="{B0E9D955-1DB6-498E-AFD0-0B80B627AA64}"/>
              </a:ext>
            </a:extLst>
          </p:cNvPr>
          <p:cNvSpPr txBox="1">
            <a:spLocks/>
          </p:cNvSpPr>
          <p:nvPr/>
        </p:nvSpPr>
        <p:spPr>
          <a:xfrm>
            <a:off x="467544" y="862781"/>
            <a:ext cx="7344816" cy="3797201"/>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Il existe aussi bien d'autres alternatives</a:t>
            </a:r>
            <a:r>
              <a:rPr lang="fr-FR" sz="1200" dirty="0">
                <a:solidFill>
                  <a:srgbClr val="313131"/>
                </a:solidFill>
                <a:latin typeface="+mn-lt"/>
              </a:rPr>
              <a:t> pour conserver une activité, vivre des expériences, acquérir des compétences, </a:t>
            </a:r>
            <a:r>
              <a:rPr lang="fr-FR" sz="1200" b="0" i="0" dirty="0">
                <a:solidFill>
                  <a:srgbClr val="313131"/>
                </a:solidFill>
                <a:effectLst/>
                <a:latin typeface="+mn-lt"/>
              </a:rPr>
              <a:t>le temps de trouver la voie professionnelle qui me correspond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2"/>
              </a:rPr>
              <a:t>Service civique</a:t>
            </a:r>
            <a:r>
              <a:rPr lang="fr-FR" sz="1200" b="0" i="0" dirty="0">
                <a:solidFill>
                  <a:srgbClr val="313131"/>
                </a:solidFill>
                <a:effectLst/>
                <a:latin typeface="+mn-lt"/>
              </a:rPr>
              <a:t>,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3"/>
              </a:rPr>
              <a:t>Service volontaire européen</a:t>
            </a:r>
            <a:r>
              <a:rPr lang="fr-FR" sz="1200" b="0" i="0" dirty="0">
                <a:solidFill>
                  <a:srgbClr val="313131"/>
                </a:solidFill>
                <a:effectLst/>
                <a:latin typeface="+mn-lt"/>
              </a:rPr>
              <a:t>,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4"/>
              </a:rPr>
              <a:t>volontariat international</a:t>
            </a:r>
            <a:r>
              <a:rPr lang="fr-FR" sz="1200" b="0" i="0" dirty="0">
                <a:solidFill>
                  <a:srgbClr val="313131"/>
                </a:solidFill>
                <a:effectLst/>
                <a:latin typeface="+mn-lt"/>
              </a:rPr>
              <a:t>, </a:t>
            </a:r>
          </a:p>
          <a:p>
            <a:r>
              <a:rPr lang="fr-FR" sz="1200" b="0" i="0" dirty="0">
                <a:solidFill>
                  <a:srgbClr val="313131"/>
                </a:solidFill>
                <a:effectLst/>
                <a:latin typeface="+mn-lt"/>
              </a:rPr>
              <a:t>le programme vacances-travail. </a:t>
            </a:r>
          </a:p>
          <a:p>
            <a:r>
              <a:rPr lang="fr-FR" sz="1200" dirty="0">
                <a:latin typeface="+mn-lt"/>
              </a:rPr>
              <a:t>Il y a aussi la possibilité de faire </a:t>
            </a:r>
            <a:r>
              <a:rPr lang="fr-FR" sz="1200" dirty="0">
                <a:latin typeface="+mn-lt"/>
                <a:hlinkClick r:id="rId5"/>
              </a:rPr>
              <a:t>une année de césure</a:t>
            </a:r>
            <a:r>
              <a:rPr lang="fr-FR" sz="1200" dirty="0">
                <a:latin typeface="+mn-lt"/>
              </a:rPr>
              <a:t>. </a:t>
            </a:r>
          </a:p>
          <a:p>
            <a:endParaRPr lang="fr-FR" sz="1200" b="0" i="0" dirty="0">
              <a:effectLst/>
              <a:latin typeface="+mn-lt"/>
            </a:endParaRPr>
          </a:p>
          <a:p>
            <a:r>
              <a:rPr lang="fr-FR" sz="1200" dirty="0">
                <a:solidFill>
                  <a:srgbClr val="313131"/>
                </a:solidFill>
                <a:latin typeface="+mn-lt"/>
              </a:rPr>
              <a:t>Les </a:t>
            </a:r>
            <a:r>
              <a:rPr lang="fr-FR" sz="1200" dirty="0">
                <a:solidFill>
                  <a:srgbClr val="313131"/>
                </a:solidFill>
                <a:latin typeface="+mn-lt"/>
                <a:hlinkClick r:id="rId6"/>
              </a:rPr>
              <a:t>concours de la fonction publique </a:t>
            </a:r>
            <a:r>
              <a:rPr lang="fr-FR" sz="1200" dirty="0">
                <a:solidFill>
                  <a:srgbClr val="313131"/>
                </a:solidFill>
                <a:latin typeface="+mn-lt"/>
              </a:rPr>
              <a:t>offrent des perspectives professionnelles certaines une fois </a:t>
            </a:r>
            <a:br>
              <a:rPr lang="fr-FR" sz="1200" dirty="0">
                <a:solidFill>
                  <a:srgbClr val="313131"/>
                </a:solidFill>
                <a:latin typeface="+mn-lt"/>
              </a:rPr>
            </a:br>
            <a:r>
              <a:rPr lang="fr-FR" sz="1200" dirty="0">
                <a:solidFill>
                  <a:srgbClr val="313131"/>
                </a:solidFill>
                <a:latin typeface="+mn-lt"/>
              </a:rPr>
              <a:t>les examens réussis. Il faut se renseigner sur les dates et conditions.</a:t>
            </a:r>
          </a:p>
          <a:p>
            <a:endParaRPr lang="fr-FR" sz="1200" dirty="0">
              <a:solidFill>
                <a:srgbClr val="313131"/>
              </a:solidFill>
              <a:latin typeface="+mn-lt"/>
            </a:endParaRPr>
          </a:p>
          <a:p>
            <a:r>
              <a:rPr lang="fr-FR" sz="1200" b="0" i="0" dirty="0">
                <a:solidFill>
                  <a:srgbClr val="313131"/>
                </a:solidFill>
                <a:effectLst/>
                <a:latin typeface="+mn-lt"/>
              </a:rPr>
              <a:t>Reprendre une </a:t>
            </a:r>
            <a:r>
              <a:rPr lang="fr-FR" sz="1200" b="1" i="0" dirty="0">
                <a:solidFill>
                  <a:srgbClr val="313131"/>
                </a:solidFill>
                <a:effectLst/>
                <a:latin typeface="+mn-lt"/>
              </a:rPr>
              <a:t>formation en apprentissage </a:t>
            </a:r>
            <a:r>
              <a:rPr lang="fr-FR" sz="1200" b="0" i="0" dirty="0">
                <a:solidFill>
                  <a:srgbClr val="313131"/>
                </a:solidFill>
                <a:effectLst/>
                <a:latin typeface="+mn-lt"/>
              </a:rPr>
              <a:t>peut également être un projet </a:t>
            </a:r>
          </a:p>
          <a:p>
            <a:r>
              <a:rPr lang="fr-FR" sz="1200" b="0" i="0" dirty="0">
                <a:solidFill>
                  <a:srgbClr val="313131"/>
                </a:solidFill>
                <a:effectLst/>
                <a:latin typeface="+mn-lt"/>
              </a:rPr>
              <a:t>(voir </a:t>
            </a:r>
            <a:r>
              <a:rPr lang="fr-FR" sz="1200" b="0" i="0" dirty="0">
                <a:solidFill>
                  <a:srgbClr val="313131"/>
                </a:solidFill>
                <a:effectLst/>
                <a:latin typeface="+mn-lt"/>
                <a:hlinkClick r:id="rId7"/>
              </a:rPr>
              <a:t>le contrat d’apprentissage</a:t>
            </a:r>
            <a:r>
              <a:rPr lang="fr-FR" sz="1200" b="0" i="0" dirty="0">
                <a:solidFill>
                  <a:srgbClr val="313131"/>
                </a:solidFill>
                <a:effectLst/>
                <a:latin typeface="+mn-lt"/>
              </a:rPr>
              <a:t>, </a:t>
            </a:r>
            <a:r>
              <a:rPr lang="fr-FR" sz="1200" b="0" i="0" dirty="0">
                <a:solidFill>
                  <a:srgbClr val="313131"/>
                </a:solidFill>
                <a:effectLst/>
                <a:latin typeface="+mn-lt"/>
                <a:hlinkClick r:id="rId8"/>
              </a:rPr>
              <a:t>l’apprentissage à l’université</a:t>
            </a:r>
            <a:r>
              <a:rPr lang="fr-FR" sz="1200" b="0" i="0" dirty="0">
                <a:solidFill>
                  <a:srgbClr val="313131"/>
                </a:solidFill>
                <a:effectLst/>
                <a:latin typeface="+mn-lt"/>
              </a:rPr>
              <a:t>). </a:t>
            </a:r>
          </a:p>
          <a:p>
            <a:r>
              <a:rPr lang="fr-FR" sz="1200" b="0" i="0" dirty="0">
                <a:solidFill>
                  <a:srgbClr val="313131"/>
                </a:solidFill>
                <a:effectLst/>
                <a:latin typeface="+mn-lt"/>
              </a:rPr>
              <a:t>Les </a:t>
            </a:r>
            <a:r>
              <a:rPr lang="fr-FR" sz="1200" dirty="0">
                <a:solidFill>
                  <a:srgbClr val="313131"/>
                </a:solidFill>
                <a:latin typeface="+mn-lt"/>
              </a:rPr>
              <a:t>chargés d'orientation</a:t>
            </a:r>
            <a:r>
              <a:rPr lang="fr-FR" sz="1200" b="0" i="0" dirty="0">
                <a:solidFill>
                  <a:srgbClr val="313131"/>
                </a:solidFill>
                <a:effectLst/>
                <a:latin typeface="+mn-lt"/>
              </a:rPr>
              <a:t> et </a:t>
            </a:r>
            <a:r>
              <a:rPr lang="fr-FR" sz="1200" dirty="0">
                <a:solidFill>
                  <a:srgbClr val="313131"/>
                </a:solidFill>
                <a:latin typeface="+mn-lt"/>
              </a:rPr>
              <a:t>d'insertion</a:t>
            </a:r>
            <a:r>
              <a:rPr lang="fr-FR" sz="1200" b="0" i="0" dirty="0">
                <a:solidFill>
                  <a:srgbClr val="313131"/>
                </a:solidFill>
                <a:effectLst/>
                <a:latin typeface="+mn-lt"/>
              </a:rPr>
              <a:t> </a:t>
            </a:r>
            <a:r>
              <a:rPr lang="fr-FR" sz="1200" dirty="0">
                <a:solidFill>
                  <a:srgbClr val="313131"/>
                </a:solidFill>
                <a:latin typeface="+mn-lt"/>
              </a:rPr>
              <a:t>professionnelle ou</a:t>
            </a:r>
            <a:r>
              <a:rPr lang="fr-FR" sz="1200" b="0" i="0" dirty="0">
                <a:solidFill>
                  <a:srgbClr val="313131"/>
                </a:solidFill>
                <a:effectLst/>
                <a:latin typeface="+mn-lt"/>
              </a:rPr>
              <a:t> les psychologues de l’Éducation nationale </a:t>
            </a:r>
            <a:br>
              <a:rPr lang="fr-FR" sz="1200" b="0" i="0" dirty="0">
                <a:solidFill>
                  <a:srgbClr val="313131"/>
                </a:solidFill>
                <a:effectLst/>
                <a:latin typeface="+mn-lt"/>
              </a:rPr>
            </a:br>
            <a:r>
              <a:rPr lang="fr-FR" sz="1200" b="0" i="0" dirty="0">
                <a:solidFill>
                  <a:srgbClr val="313131"/>
                </a:solidFill>
                <a:effectLst/>
                <a:latin typeface="+mn-lt"/>
              </a:rPr>
              <a:t>au sein de mon université pourront m’aider à étudier toutes les pistes possibles et réfléchir à mon projet.</a:t>
            </a:r>
            <a:r>
              <a:rPr lang="fr-FR" sz="1200" dirty="0">
                <a:solidFill>
                  <a:srgbClr val="313131"/>
                </a:solidFill>
                <a:latin typeface="+mn-lt"/>
              </a:rPr>
              <a:t> </a:t>
            </a:r>
            <a:endParaRPr lang="fr-FR" sz="1200" b="0" i="0" dirty="0">
              <a:solidFill>
                <a:srgbClr val="313131"/>
              </a:solidFill>
              <a:effectLst/>
              <a:latin typeface="+mn-lt"/>
            </a:endParaRPr>
          </a:p>
          <a:p>
            <a:r>
              <a:rPr lang="fr-FR" sz="1200" b="1" i="0" dirty="0">
                <a:solidFill>
                  <a:srgbClr val="313131"/>
                </a:solidFill>
                <a:effectLst/>
                <a:latin typeface="+mn-lt"/>
              </a:rPr>
              <a:t>Le droit à l'erreur est mieux admis aujourd'hui, d'autant plus si je le mets à profit pour rebondir.</a:t>
            </a:r>
          </a:p>
          <a:p>
            <a:endParaRPr lang="fr-FR" sz="1200" b="1" dirty="0">
              <a:solidFill>
                <a:srgbClr val="313131"/>
              </a:solidFill>
              <a:latin typeface="+mn-lt"/>
            </a:endParaRPr>
          </a:p>
          <a:p>
            <a:r>
              <a:rPr lang="fr-FR" sz="1200" dirty="0">
                <a:solidFill>
                  <a:srgbClr val="313131"/>
                </a:solidFill>
                <a:latin typeface="+mn-lt"/>
              </a:rPr>
              <a:t>La</a:t>
            </a:r>
            <a:r>
              <a:rPr lang="fr-FR" sz="1200" b="1" dirty="0">
                <a:solidFill>
                  <a:srgbClr val="313131"/>
                </a:solidFill>
                <a:latin typeface="+mn-lt"/>
              </a:rPr>
              <a:t> formation à distance (FAD) </a:t>
            </a:r>
            <a:r>
              <a:rPr lang="fr-FR" sz="1200" dirty="0">
                <a:solidFill>
                  <a:srgbClr val="313131"/>
                </a:solidFill>
                <a:latin typeface="+mn-lt"/>
              </a:rPr>
              <a:t>représente une manière de continuer à se former chez soi en dehors </a:t>
            </a:r>
            <a:br>
              <a:rPr lang="fr-FR" sz="1200" dirty="0">
                <a:solidFill>
                  <a:srgbClr val="313131"/>
                </a:solidFill>
                <a:latin typeface="+mn-lt"/>
              </a:rPr>
            </a:br>
            <a:r>
              <a:rPr lang="fr-FR" sz="1200" dirty="0">
                <a:solidFill>
                  <a:srgbClr val="313131"/>
                </a:solidFill>
                <a:latin typeface="+mn-lt"/>
              </a:rPr>
              <a:t>d’un établissement. De nombreuses structures proposent des formations dans des domaines variés. </a:t>
            </a:r>
            <a:br>
              <a:rPr lang="fr-FR" sz="1200" dirty="0">
                <a:solidFill>
                  <a:srgbClr val="313131"/>
                </a:solidFill>
                <a:latin typeface="+mn-lt"/>
              </a:rPr>
            </a:br>
            <a:r>
              <a:rPr lang="fr-FR" sz="1200" dirty="0">
                <a:solidFill>
                  <a:srgbClr val="313131"/>
                </a:solidFill>
                <a:latin typeface="+mn-lt"/>
              </a:rPr>
              <a:t>Vous pouvez faire une recherche des formations sur </a:t>
            </a:r>
            <a:r>
              <a:rPr lang="fr-FR" sz="1200" dirty="0" err="1">
                <a:solidFill>
                  <a:srgbClr val="313131"/>
                </a:solidFill>
                <a:latin typeface="+mn-lt"/>
                <a:hlinkClick r:id="rId9"/>
              </a:rPr>
              <a:t>Parcoursup</a:t>
            </a:r>
            <a:r>
              <a:rPr lang="fr-FR" sz="1200" dirty="0">
                <a:solidFill>
                  <a:srgbClr val="313131"/>
                </a:solidFill>
                <a:latin typeface="+mn-lt"/>
              </a:rPr>
              <a:t>. </a:t>
            </a:r>
            <a:endParaRPr lang="fr-FR" sz="1200" b="1" dirty="0">
              <a:solidFill>
                <a:srgbClr val="000000"/>
              </a:solidFill>
              <a:latin typeface="+mn-lt"/>
            </a:endParaRPr>
          </a:p>
          <a:p>
            <a:r>
              <a:rPr lang="fr-FR" sz="1200" dirty="0">
                <a:solidFill>
                  <a:srgbClr val="313131"/>
                </a:solidFill>
                <a:latin typeface="+mn-lt"/>
              </a:rPr>
              <a:t>Il est important de se renseigner sur la validité des diplômes ou attestations obtenues et sur les conditions de financement; des aides financières peuvent être apportées (pôle emploi, région…).</a:t>
            </a:r>
            <a:endParaRPr lang="fr-FR" sz="1200" b="1" dirty="0">
              <a:latin typeface="+mn-lt"/>
            </a:endParaRPr>
          </a:p>
        </p:txBody>
      </p:sp>
      <p:pic>
        <p:nvPicPr>
          <p:cNvPr id="7" name="Image 6">
            <a:hlinkClick r:id="rId10" action="ppaction://hlinksldjump"/>
            <a:extLst>
              <a:ext uri="{FF2B5EF4-FFF2-40B4-BE49-F238E27FC236}">
                <a16:creationId xmlns:a16="http://schemas.microsoft.com/office/drawing/2014/main" id="{4E2D023A-4AA1-4E96-B5AF-3655F1BF6959}"/>
              </a:ext>
            </a:extLst>
          </p:cNvPr>
          <p:cNvPicPr>
            <a:picLocks noChangeAspect="1"/>
          </p:cNvPicPr>
          <p:nvPr/>
        </p:nvPicPr>
        <p:blipFill>
          <a:blip r:embed="rId11"/>
          <a:stretch>
            <a:fillRect/>
          </a:stretch>
        </p:blipFill>
        <p:spPr>
          <a:xfrm>
            <a:off x="8172400" y="3566088"/>
            <a:ext cx="1202604" cy="1207656"/>
          </a:xfrm>
          <a:prstGeom prst="rect">
            <a:avLst/>
          </a:prstGeom>
        </p:spPr>
      </p:pic>
    </p:spTree>
    <p:extLst>
      <p:ext uri="{BB962C8B-B14F-4D97-AF65-F5344CB8AC3E}">
        <p14:creationId xmlns:p14="http://schemas.microsoft.com/office/powerpoint/2010/main" val="1457820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8</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4461471" y="216476"/>
            <a:ext cx="4682529" cy="307777"/>
          </a:xfrm>
          <a:prstGeom prst="rect">
            <a:avLst/>
          </a:prstGeom>
          <a:solidFill>
            <a:schemeClr val="bg1"/>
          </a:solidFill>
          <a:effectLst>
            <a:glow rad="63500">
              <a:schemeClr val="accent3">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t>Je suis en difficulté mais je veux rester à l'université</a:t>
            </a:r>
            <a:endParaRPr lang="fr-FR" sz="1400" b="1" i="1"/>
          </a:p>
        </p:txBody>
      </p:sp>
      <p:sp>
        <p:nvSpPr>
          <p:cNvPr id="7" name="Titre 1">
            <a:extLst>
              <a:ext uri="{FF2B5EF4-FFF2-40B4-BE49-F238E27FC236}">
                <a16:creationId xmlns:a16="http://schemas.microsoft.com/office/drawing/2014/main" id="{77A6CF32-8279-485B-8E75-5F9969E5A5E4}"/>
              </a:ext>
            </a:extLst>
          </p:cNvPr>
          <p:cNvSpPr txBox="1">
            <a:spLocks/>
          </p:cNvSpPr>
          <p:nvPr/>
        </p:nvSpPr>
        <p:spPr>
          <a:xfrm>
            <a:off x="1115615" y="3072473"/>
            <a:ext cx="6696745" cy="112882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dirty="0">
                <a:solidFill>
                  <a:srgbClr val="313131"/>
                </a:solidFill>
                <a:latin typeface="+mn-lt"/>
              </a:rPr>
              <a:t>Je demande de l’aide</a:t>
            </a:r>
            <a:r>
              <a:rPr lang="fr-FR" sz="1200" b="1" i="0" dirty="0">
                <a:solidFill>
                  <a:srgbClr val="313131"/>
                </a:solidFill>
                <a:effectLst/>
                <a:latin typeface="+mn-lt"/>
              </a:rPr>
              <a:t> auprès de mon enseignant référent et de mon tuteur </a:t>
            </a:r>
            <a:br>
              <a:rPr lang="fr-FR" sz="1200" b="1" i="0" dirty="0">
                <a:solidFill>
                  <a:srgbClr val="313131"/>
                </a:solidFill>
                <a:effectLst/>
                <a:latin typeface="+mn-lt"/>
              </a:rPr>
            </a:br>
            <a:r>
              <a:rPr lang="fr-FR" sz="1200" b="1" i="0" dirty="0">
                <a:solidFill>
                  <a:srgbClr val="313131"/>
                </a:solidFill>
                <a:effectLst/>
                <a:latin typeface="+mn-lt"/>
              </a:rPr>
              <a:t>ou de mon directeur d'études :</a:t>
            </a:r>
            <a:endParaRPr lang="fr-FR" sz="1200" b="0" i="0" dirty="0">
              <a:solidFill>
                <a:srgbClr val="313131"/>
              </a:solidFill>
              <a:effectLst/>
              <a:latin typeface="+mn-lt"/>
            </a:endParaRPr>
          </a:p>
          <a:p>
            <a:r>
              <a:rPr lang="fr-FR" sz="1200" b="0" i="0" dirty="0">
                <a:solidFill>
                  <a:srgbClr val="313131"/>
                </a:solidFill>
                <a:effectLst/>
                <a:latin typeface="+mn-lt"/>
              </a:rPr>
              <a:t>De plus en plus, les universités proposent des cours de soutien et/ou de remise à niveau en L1.</a:t>
            </a:r>
          </a:p>
          <a:p>
            <a:r>
              <a:rPr lang="fr-FR" sz="1200" b="0" i="0" dirty="0">
                <a:solidFill>
                  <a:srgbClr val="313131"/>
                </a:solidFill>
                <a:effectLst/>
                <a:latin typeface="+mn-lt"/>
              </a:rPr>
              <a:t>Ils peuvent prendre la forme de TD de soutien ou encore de pédagogie par projets.</a:t>
            </a:r>
            <a:endParaRPr lang="fr-FR" sz="1200" dirty="0">
              <a:latin typeface="+mn-lt"/>
            </a:endParaRPr>
          </a:p>
        </p:txBody>
      </p:sp>
      <p:sp>
        <p:nvSpPr>
          <p:cNvPr id="8" name="Titre 1">
            <a:extLst>
              <a:ext uri="{FF2B5EF4-FFF2-40B4-BE49-F238E27FC236}">
                <a16:creationId xmlns:a16="http://schemas.microsoft.com/office/drawing/2014/main" id="{45CBDBAD-E3B9-4F5B-8A35-94FBE1BC9AED}"/>
              </a:ext>
            </a:extLst>
          </p:cNvPr>
          <p:cNvSpPr txBox="1">
            <a:spLocks/>
          </p:cNvSpPr>
          <p:nvPr/>
        </p:nvSpPr>
        <p:spPr>
          <a:xfrm>
            <a:off x="1115615" y="1351489"/>
            <a:ext cx="6696745" cy="112882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me renseigne sur le règlement des études et le contrôle des connaissances : </a:t>
            </a:r>
          </a:p>
          <a:p>
            <a:r>
              <a:rPr lang="fr-FR" sz="1200" b="0" i="0" dirty="0">
                <a:solidFill>
                  <a:srgbClr val="313131"/>
                </a:solidFill>
                <a:effectLst/>
                <a:latin typeface="+mn-lt"/>
              </a:rPr>
              <a:t>Il est possible de poursuivre en L2 sans avoir validé toutes les UE de L1. </a:t>
            </a:r>
          </a:p>
        </p:txBody>
      </p:sp>
      <p:pic>
        <p:nvPicPr>
          <p:cNvPr id="9" name="Image 8">
            <a:hlinkClick r:id="rId2" action="ppaction://hlinksldjump"/>
            <a:extLst>
              <a:ext uri="{FF2B5EF4-FFF2-40B4-BE49-F238E27FC236}">
                <a16:creationId xmlns:a16="http://schemas.microsoft.com/office/drawing/2014/main" id="{9583C661-B964-434D-81A8-D88F8D6721A3}"/>
              </a:ext>
            </a:extLst>
          </p:cNvPr>
          <p:cNvPicPr>
            <a:picLocks noChangeAspect="1"/>
          </p:cNvPicPr>
          <p:nvPr/>
        </p:nvPicPr>
        <p:blipFill>
          <a:blip r:embed="rId3"/>
          <a:stretch>
            <a:fillRect/>
          </a:stretch>
        </p:blipFill>
        <p:spPr>
          <a:xfrm>
            <a:off x="8172400" y="3435846"/>
            <a:ext cx="1202604" cy="1207656"/>
          </a:xfrm>
          <a:prstGeom prst="rect">
            <a:avLst/>
          </a:prstGeom>
        </p:spPr>
      </p:pic>
    </p:spTree>
    <p:extLst>
      <p:ext uri="{BB962C8B-B14F-4D97-AF65-F5344CB8AC3E}">
        <p14:creationId xmlns:p14="http://schemas.microsoft.com/office/powerpoint/2010/main" val="2814908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9</a:t>
            </a:fld>
            <a:endParaRPr lang="en-US"/>
          </a:p>
        </p:txBody>
      </p:sp>
      <p:sp>
        <p:nvSpPr>
          <p:cNvPr id="12" name="ZoneTexte 11">
            <a:extLst>
              <a:ext uri="{FF2B5EF4-FFF2-40B4-BE49-F238E27FC236}">
                <a16:creationId xmlns:a16="http://schemas.microsoft.com/office/drawing/2014/main" id="{CF64DD27-BC3B-4071-82D1-8ADEC1AE446A}"/>
              </a:ext>
            </a:extLst>
          </p:cNvPr>
          <p:cNvSpPr txBox="1"/>
          <p:nvPr/>
        </p:nvSpPr>
        <p:spPr bwMode="auto">
          <a:xfrm>
            <a:off x="4511477" y="216476"/>
            <a:ext cx="4632523" cy="307777"/>
          </a:xfrm>
          <a:prstGeom prst="rect">
            <a:avLst/>
          </a:prstGeom>
          <a:solidFill>
            <a:schemeClr val="bg1"/>
          </a:solidFill>
          <a:effectLst>
            <a:glow rad="63500">
              <a:schemeClr val="accent3">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ea typeface="+mn-lt"/>
                <a:cs typeface="+mn-lt"/>
              </a:rPr>
              <a:t>Je suis en difficulté mais je veux rester à l'université</a:t>
            </a:r>
            <a:endParaRPr lang="fr-FR"/>
          </a:p>
        </p:txBody>
      </p:sp>
      <p:sp>
        <p:nvSpPr>
          <p:cNvPr id="16" name="Titre 1">
            <a:extLst>
              <a:ext uri="{FF2B5EF4-FFF2-40B4-BE49-F238E27FC236}">
                <a16:creationId xmlns:a16="http://schemas.microsoft.com/office/drawing/2014/main" id="{BE54A163-6580-41CB-8A10-7DCA536846A6}"/>
              </a:ext>
            </a:extLst>
          </p:cNvPr>
          <p:cNvSpPr txBox="1">
            <a:spLocks/>
          </p:cNvSpPr>
          <p:nvPr/>
        </p:nvSpPr>
        <p:spPr>
          <a:xfrm>
            <a:off x="1115616" y="2859782"/>
            <a:ext cx="6696744" cy="1503674"/>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souhaite intégrer une tout autre licence : </a:t>
            </a:r>
          </a:p>
          <a:p>
            <a:r>
              <a:rPr lang="fr-FR" sz="1200" b="0" i="0" dirty="0">
                <a:solidFill>
                  <a:srgbClr val="313131"/>
                </a:solidFill>
                <a:effectLst/>
                <a:latin typeface="+mn-lt"/>
              </a:rPr>
              <a:t>il faudra contacter le secrétariat de la licence visée et fournir </a:t>
            </a:r>
            <a:r>
              <a:rPr lang="fr-FR" sz="1200" b="1" i="0" dirty="0">
                <a:solidFill>
                  <a:srgbClr val="313131"/>
                </a:solidFill>
                <a:effectLst/>
                <a:latin typeface="+mn-lt"/>
              </a:rPr>
              <a:t>avant janvier </a:t>
            </a:r>
            <a:r>
              <a:rPr lang="fr-FR" sz="1200" b="0" i="0" dirty="0">
                <a:solidFill>
                  <a:srgbClr val="313131"/>
                </a:solidFill>
                <a:effectLst/>
                <a:latin typeface="+mn-lt"/>
              </a:rPr>
              <a:t>un dossier </a:t>
            </a:r>
            <a:br>
              <a:rPr lang="fr-FR" sz="1200" b="0" i="0" dirty="0">
                <a:solidFill>
                  <a:srgbClr val="313131"/>
                </a:solidFill>
                <a:effectLst/>
                <a:latin typeface="+mn-lt"/>
              </a:rPr>
            </a:br>
            <a:r>
              <a:rPr lang="fr-FR" sz="1200" b="0" i="0" dirty="0">
                <a:solidFill>
                  <a:srgbClr val="313131"/>
                </a:solidFill>
                <a:effectLst/>
                <a:latin typeface="+mn-lt"/>
              </a:rPr>
              <a:t>de réorientation, qui sera examiné par une commission.</a:t>
            </a:r>
          </a:p>
          <a:p>
            <a:r>
              <a:rPr lang="fr-FR" sz="1200" b="0" i="0" dirty="0">
                <a:solidFill>
                  <a:srgbClr val="313131"/>
                </a:solidFill>
                <a:effectLst/>
                <a:latin typeface="+mn-lt"/>
              </a:rPr>
              <a:t>Au même titre que les autres bacheliers, je devrai m’inscrire sur la </a:t>
            </a:r>
            <a:r>
              <a:rPr lang="fr-FR" sz="1200" b="1" i="0" dirty="0">
                <a:solidFill>
                  <a:srgbClr val="313131"/>
                </a:solidFill>
                <a:effectLst/>
                <a:latin typeface="+mn-lt"/>
              </a:rPr>
              <a:t>plateforme </a:t>
            </a:r>
            <a:r>
              <a:rPr lang="fr-FR" sz="1200" b="1" i="0" dirty="0" err="1">
                <a:solidFill>
                  <a:srgbClr val="313131"/>
                </a:solidFill>
                <a:effectLst/>
                <a:latin typeface="+mn-lt"/>
              </a:rPr>
              <a:t>Parcoursup</a:t>
            </a:r>
            <a:r>
              <a:rPr lang="fr-FR" sz="1200" b="0" i="0" dirty="0">
                <a:solidFill>
                  <a:srgbClr val="313131"/>
                </a:solidFill>
                <a:effectLst/>
                <a:latin typeface="+mn-lt"/>
              </a:rPr>
              <a:t>.</a:t>
            </a:r>
            <a:endParaRPr lang="fr-FR" sz="1200" dirty="0">
              <a:latin typeface="+mn-lt"/>
            </a:endParaRPr>
          </a:p>
        </p:txBody>
      </p:sp>
      <p:sp>
        <p:nvSpPr>
          <p:cNvPr id="17" name="Titre 1">
            <a:extLst>
              <a:ext uri="{FF2B5EF4-FFF2-40B4-BE49-F238E27FC236}">
                <a16:creationId xmlns:a16="http://schemas.microsoft.com/office/drawing/2014/main" id="{9A5B879B-08F2-423B-A56E-90EAF167757E}"/>
              </a:ext>
            </a:extLst>
          </p:cNvPr>
          <p:cNvSpPr txBox="1">
            <a:spLocks/>
          </p:cNvSpPr>
          <p:nvPr/>
        </p:nvSpPr>
        <p:spPr>
          <a:xfrm>
            <a:off x="1115616" y="1155180"/>
            <a:ext cx="6696744" cy="1463619"/>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La nouvelle organisation de la licence facilite les réorientations : </a:t>
            </a:r>
          </a:p>
          <a:p>
            <a:r>
              <a:rPr lang="fr-FR" sz="1200" b="0" i="0" dirty="0">
                <a:solidFill>
                  <a:srgbClr val="313131"/>
                </a:solidFill>
                <a:effectLst/>
                <a:latin typeface="+mn-lt"/>
              </a:rPr>
              <a:t>les systèmes de majeures/mineures, de portails ou de semestres communs à plusieurs licences peuvent permettre l’accès à une mention proche. </a:t>
            </a:r>
          </a:p>
          <a:p>
            <a:r>
              <a:rPr lang="fr-FR" sz="1200" b="0" i="0" dirty="0">
                <a:solidFill>
                  <a:srgbClr val="313131"/>
                </a:solidFill>
                <a:effectLst/>
                <a:latin typeface="+mn-lt"/>
              </a:rPr>
              <a:t>Il faut obtenir un changement d’UE fondamentale. </a:t>
            </a:r>
          </a:p>
          <a:p>
            <a:r>
              <a:rPr lang="fr-FR" sz="1200" b="0" i="0" dirty="0">
                <a:solidFill>
                  <a:srgbClr val="313131"/>
                </a:solidFill>
                <a:effectLst/>
                <a:latin typeface="+mn-lt"/>
              </a:rPr>
              <a:t>Cela se pratique assez fréquemment en 1</a:t>
            </a:r>
            <a:r>
              <a:rPr lang="fr-FR" sz="1200" b="0" i="0" baseline="30000" dirty="0">
                <a:solidFill>
                  <a:srgbClr val="313131"/>
                </a:solidFill>
                <a:effectLst/>
                <a:latin typeface="+mn-lt"/>
              </a:rPr>
              <a:t>re</a:t>
            </a:r>
            <a:r>
              <a:rPr lang="fr-FR" sz="1200" b="0" i="0" dirty="0">
                <a:solidFill>
                  <a:srgbClr val="313131"/>
                </a:solidFill>
                <a:effectLst/>
                <a:latin typeface="+mn-lt"/>
              </a:rPr>
              <a:t> année où certaines filières ont un "portail" commun (entre AES et droit, histoire et géographie, ou encore maths et physique).</a:t>
            </a:r>
          </a:p>
        </p:txBody>
      </p:sp>
      <p:pic>
        <p:nvPicPr>
          <p:cNvPr id="18" name="Image 17">
            <a:hlinkClick r:id="rId2" action="ppaction://hlinksldjump"/>
            <a:extLst>
              <a:ext uri="{FF2B5EF4-FFF2-40B4-BE49-F238E27FC236}">
                <a16:creationId xmlns:a16="http://schemas.microsoft.com/office/drawing/2014/main" id="{D31EABC9-45B6-47A1-87B5-950F9240E19F}"/>
              </a:ext>
            </a:extLst>
          </p:cNvPr>
          <p:cNvPicPr>
            <a:picLocks noChangeAspect="1"/>
          </p:cNvPicPr>
          <p:nvPr/>
        </p:nvPicPr>
        <p:blipFill>
          <a:blip r:embed="rId3"/>
          <a:stretch>
            <a:fillRect/>
          </a:stretch>
        </p:blipFill>
        <p:spPr>
          <a:xfrm>
            <a:off x="8172400" y="3566088"/>
            <a:ext cx="1202604" cy="1207656"/>
          </a:xfrm>
          <a:prstGeom prst="rect">
            <a:avLst/>
          </a:prstGeom>
        </p:spPr>
      </p:pic>
    </p:spTree>
    <p:extLst>
      <p:ext uri="{BB962C8B-B14F-4D97-AF65-F5344CB8AC3E}">
        <p14:creationId xmlns:p14="http://schemas.microsoft.com/office/powerpoint/2010/main" val="77555786"/>
      </p:ext>
    </p:extLst>
  </p:cSld>
  <p:clrMapOvr>
    <a:masterClrMapping/>
  </p:clrMapOvr>
</p:sld>
</file>

<file path=ppt/theme/theme1.xml><?xml version="1.0" encoding="utf-8"?>
<a:theme xmlns:a="http://schemas.openxmlformats.org/drawingml/2006/main" name="Masque">
  <a:themeElements>
    <a:clrScheme name="Onisep">
      <a:dk1>
        <a:sysClr val="windowText" lastClr="000000"/>
      </a:dk1>
      <a:lt1>
        <a:sysClr val="window" lastClr="FFFFFF"/>
      </a:lt1>
      <a:dk2>
        <a:srgbClr val="FAC81A"/>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2">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txDef>
      <a:spPr bwMode="auto">
        <a:prstGeom prst="rect">
          <a:avLst/>
        </a:prstGeom>
        <a:solidFill>
          <a:schemeClr val="bg1"/>
        </a:solidFill>
      </a:spPr>
      <a:body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f85dec-512c-4adf-bb87-f0c53faa1083" xsi:nil="true"/>
    <lcf76f155ced4ddcb4097134ff3c332f xmlns="48c09c76-bb37-4835-b995-c794df32582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FF28DBF9637046989325E4B1C0ABD9" ma:contentTypeVersion="22" ma:contentTypeDescription="Crée un document." ma:contentTypeScope="" ma:versionID="ba78ccdbc0ac48b1c7eadb28000dfcdc">
  <xsd:schema xmlns:xsd="http://www.w3.org/2001/XMLSchema" xmlns:xs="http://www.w3.org/2001/XMLSchema" xmlns:p="http://schemas.microsoft.com/office/2006/metadata/properties" xmlns:ns2="48c09c76-bb37-4835-b995-c794df325821" xmlns:ns3="45f85dec-512c-4adf-bb87-f0c53faa1083" targetNamespace="http://schemas.microsoft.com/office/2006/metadata/properties" ma:root="true" ma:fieldsID="2d0a3ed08334fcd09d55a65ddd18b5f4" ns2:_="" ns3:_="">
    <xsd:import namespace="48c09c76-bb37-4835-b995-c794df325821"/>
    <xsd:import namespace="45f85dec-512c-4adf-bb87-f0c53faa108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c09c76-bb37-4835-b995-c794df3258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af704385-abc5-46de-aa88-6df51c098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f85dec-512c-4adf-bb87-f0c53faa1083"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19" nillable="true" ma:displayName="Taxonomy Catch All Column" ma:hidden="true" ma:list="{c8436dea-535c-4a6f-802d-59598671c2d5}" ma:internalName="TaxCatchAll" ma:showField="CatchAllData" ma:web="45f85dec-512c-4adf-bb87-f0c53faa10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08DEA3-E8A9-4F68-BC6C-BFA0B21D4327}">
  <ds:schemaRefs>
    <ds:schemaRef ds:uri="http://schemas.microsoft.com/sharepoint/v3/contenttype/forms"/>
  </ds:schemaRefs>
</ds:datastoreItem>
</file>

<file path=customXml/itemProps2.xml><?xml version="1.0" encoding="utf-8"?>
<ds:datastoreItem xmlns:ds="http://schemas.openxmlformats.org/officeDocument/2006/customXml" ds:itemID="{E080F1A6-DFD6-46C1-8489-58E8156B04A8}">
  <ds:schemaRefs>
    <ds:schemaRef ds:uri="8b82278e-a85a-407d-ae5b-80f5e398b3bb"/>
    <ds:schemaRef ds:uri="http://schemas.microsoft.com/office/2006/metadata/properties"/>
    <ds:schemaRef ds:uri="http://schemas.microsoft.com/office/infopath/2007/PartnerControls"/>
    <ds:schemaRef ds:uri="45f85dec-512c-4adf-bb87-f0c53faa1083"/>
    <ds:schemaRef ds:uri="48c09c76-bb37-4835-b995-c794df325821"/>
  </ds:schemaRefs>
</ds:datastoreItem>
</file>

<file path=customXml/itemProps3.xml><?xml version="1.0" encoding="utf-8"?>
<ds:datastoreItem xmlns:ds="http://schemas.openxmlformats.org/officeDocument/2006/customXml" ds:itemID="{69BD440C-CCC6-47A1-8DB1-0F79328B3E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c09c76-bb37-4835-b995-c794df325821"/>
    <ds:schemaRef ds:uri="45f85dec-512c-4adf-bb87-f0c53faa10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Masque</Template>
  <TotalTime>70</TotalTime>
  <Words>1459</Words>
  <Application>Microsoft Office PowerPoint</Application>
  <PresentationFormat>Affichage à l'écran (16:9)</PresentationFormat>
  <Paragraphs>91</Paragraphs>
  <Slides>12</Slides>
  <Notes>0</Notes>
  <HiddenSlides>10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12</vt:i4>
      </vt:variant>
    </vt:vector>
  </HeadingPairs>
  <TitlesOfParts>
    <vt:vector size="20" baseType="lpstr">
      <vt:lpstr>Aharoni</vt:lpstr>
      <vt:lpstr>Arial</vt:lpstr>
      <vt:lpstr>Lucida Grande</vt:lpstr>
      <vt:lpstr>Marianne</vt:lpstr>
      <vt:lpstr>Marianne Medium</vt:lpstr>
      <vt:lpstr>Segoe UI Semibold</vt:lpstr>
      <vt:lpstr>Wingdings</vt:lpstr>
      <vt:lpstr>Masque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"Brigitte Legentilhomme" &lt;blegentilhomme@onisep.fr&gt;</dc:creator>
  <cp:keywords>LGT</cp:keywords>
  <dc:description/>
  <cp:lastModifiedBy>TOLLA Catherine</cp:lastModifiedBy>
  <cp:revision>9</cp:revision>
  <dcterms:created xsi:type="dcterms:W3CDTF">2020-08-25T09:05:16Z</dcterms:created>
  <dcterms:modified xsi:type="dcterms:W3CDTF">2025-08-27T14:04:24Z</dcterms:modified>
  <cp:category/>
  <dc:identifier/>
  <cp:contentStatus>Draft</cp:contentStatus>
  <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0x010100BAFF28DBF9637046989325E4B1C0ABD9</vt:lpwstr>
  </property>
</Properties>
</file>